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399" r:id="rId3"/>
    <p:sldId id="396" r:id="rId4"/>
    <p:sldId id="331" r:id="rId5"/>
    <p:sldId id="406" r:id="rId6"/>
    <p:sldId id="412" r:id="rId7"/>
    <p:sldId id="410" r:id="rId8"/>
    <p:sldId id="389" r:id="rId9"/>
    <p:sldId id="391" r:id="rId10"/>
    <p:sldId id="394" r:id="rId11"/>
    <p:sldId id="393" r:id="rId12"/>
    <p:sldId id="387" r:id="rId13"/>
    <p:sldId id="411" r:id="rId14"/>
    <p:sldId id="388" r:id="rId15"/>
    <p:sldId id="397" r:id="rId16"/>
    <p:sldId id="413" r:id="rId17"/>
    <p:sldId id="349" r:id="rId18"/>
    <p:sldId id="400" r:id="rId19"/>
    <p:sldId id="41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50058" autoAdjust="0"/>
  </p:normalViewPr>
  <p:slideViewPr>
    <p:cSldViewPr snapToGrid="0">
      <p:cViewPr varScale="1">
        <p:scale>
          <a:sx n="26" d="100"/>
          <a:sy n="26" d="100"/>
        </p:scale>
        <p:origin x="1944" y="48"/>
      </p:cViewPr>
      <p:guideLst>
        <p:guide orient="horz" pos="2376"/>
        <p:guide pos="2880"/>
      </p:guideLst>
    </p:cSldViewPr>
  </p:slideViewPr>
  <p:outlineViewPr>
    <p:cViewPr>
      <p:scale>
        <a:sx n="33" d="100"/>
        <a:sy n="33" d="100"/>
      </p:scale>
      <p:origin x="0" y="-466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243" d="10000"/>
        <a:sy n="9243" d="100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19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03740157480316"/>
          <c:y val="2.6081200787401573E-2"/>
          <c:w val="0.64759186351706044"/>
          <c:h val="0.971387795275590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20-4658-820C-315F7A2D6C5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20-4658-820C-315F7A2D6C5D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20-4658-820C-315F7A2D6C5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20-4658-820C-315F7A2D6C5D}"/>
              </c:ext>
            </c:extLst>
          </c:dPt>
          <c:cat>
            <c:strRef>
              <c:f>Sheet1!$A$2:$A$5</c:f>
              <c:strCache>
                <c:ptCount val="4"/>
                <c:pt idx="0">
                  <c:v>CIP Support</c:v>
                </c:pt>
                <c:pt idx="1">
                  <c:v>Taxes / Interfunds</c:v>
                </c:pt>
                <c:pt idx="2">
                  <c:v>Wholesale</c:v>
                </c:pt>
                <c:pt idx="3">
                  <c:v>Local Operations</c:v>
                </c:pt>
              </c:strCache>
            </c:strRef>
          </c:cat>
          <c:val>
            <c:numRef>
              <c:f>Sheet1!$B$2:$B$5</c:f>
              <c:numCache>
                <c:formatCode>_("$"* #,##0.0_);_("$"* \(#,##0.0\);_("$"* "-"??_);_(@_)</c:formatCode>
                <c:ptCount val="4"/>
                <c:pt idx="0">
                  <c:v>38.299999999999997</c:v>
                </c:pt>
                <c:pt idx="1">
                  <c:v>18.600000000000001</c:v>
                </c:pt>
                <c:pt idx="2">
                  <c:v>54.2</c:v>
                </c:pt>
                <c:pt idx="3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20-4658-820C-315F7A2D6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2972421" cy="457513"/>
          </a:xfrm>
          <a:prstGeom prst="rect">
            <a:avLst/>
          </a:prstGeom>
        </p:spPr>
        <p:txBody>
          <a:bodyPr vert="horz" lIns="89721" tIns="44860" rIns="89721" bIns="448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47" y="1"/>
            <a:ext cx="2972421" cy="457513"/>
          </a:xfrm>
          <a:prstGeom prst="rect">
            <a:avLst/>
          </a:prstGeom>
        </p:spPr>
        <p:txBody>
          <a:bodyPr vert="horz" lIns="89721" tIns="44860" rIns="89721" bIns="44860" rtlCol="0"/>
          <a:lstStyle>
            <a:lvl1pPr algn="r">
              <a:defRPr sz="1200"/>
            </a:lvl1pPr>
          </a:lstStyle>
          <a:p>
            <a:fld id="{3A12F435-E396-43A2-B3DD-B07B9146E5C6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684926"/>
            <a:ext cx="2972421" cy="457513"/>
          </a:xfrm>
          <a:prstGeom prst="rect">
            <a:avLst/>
          </a:prstGeom>
        </p:spPr>
        <p:txBody>
          <a:bodyPr vert="horz" lIns="89721" tIns="44860" rIns="89721" bIns="448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47" y="8684926"/>
            <a:ext cx="2972421" cy="457513"/>
          </a:xfrm>
          <a:prstGeom prst="rect">
            <a:avLst/>
          </a:prstGeom>
        </p:spPr>
        <p:txBody>
          <a:bodyPr vert="horz" lIns="89721" tIns="44860" rIns="89721" bIns="44860" rtlCol="0" anchor="b"/>
          <a:lstStyle>
            <a:lvl1pPr algn="r">
              <a:defRPr sz="1200"/>
            </a:lvl1pPr>
          </a:lstStyle>
          <a:p>
            <a:fld id="{9981C914-0A73-4246-B05A-CB4548061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02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B75B05C0-8325-483A-9BC8-0A721DB61939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51368624-B2B2-499B-A7B1-A11E04AE9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932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06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17"/>
            <a:ext cx="5486400" cy="4593306"/>
          </a:xfrm>
        </p:spPr>
        <p:txBody>
          <a:bodyPr/>
          <a:lstStyle/>
          <a:p>
            <a:pPr defTabSz="897206"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910280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17"/>
            <a:ext cx="5486400" cy="45933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24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D6CE0-8B3B-4821-B786-99BFAF19CFF5}"/>
              </a:ext>
            </a:extLst>
          </p:cNvPr>
          <p:cNvSpPr txBox="1"/>
          <p:nvPr/>
        </p:nvSpPr>
        <p:spPr>
          <a:xfrm>
            <a:off x="0" y="0"/>
            <a:ext cx="3727174" cy="367605"/>
          </a:xfrm>
          <a:prstGeom prst="rect">
            <a:avLst/>
          </a:prstGeom>
          <a:noFill/>
        </p:spPr>
        <p:txBody>
          <a:bodyPr vert="horz" lIns="89730" tIns="44865" rIns="89730" bIns="44865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24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17"/>
            <a:ext cx="5486400" cy="45933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24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315225"/>
            <a:ext cx="5608320" cy="4563500"/>
          </a:xfrm>
        </p:spPr>
        <p:txBody>
          <a:bodyPr/>
          <a:lstStyle/>
          <a:p>
            <a:pPr defTabSz="89730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3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0892" y="4272213"/>
            <a:ext cx="5367130" cy="45180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8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17"/>
            <a:ext cx="5486400" cy="4593306"/>
          </a:xfrm>
        </p:spPr>
        <p:txBody>
          <a:bodyPr/>
          <a:lstStyle/>
          <a:p>
            <a:pPr defTabSz="89720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24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17"/>
            <a:ext cx="5486400" cy="4593306"/>
          </a:xfrm>
        </p:spPr>
        <p:txBody>
          <a:bodyPr/>
          <a:lstStyle/>
          <a:p>
            <a:pPr defTabSz="89720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5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17"/>
            <a:ext cx="5486400" cy="4593306"/>
          </a:xfrm>
        </p:spPr>
        <p:txBody>
          <a:bodyPr/>
          <a:lstStyle/>
          <a:p>
            <a:pPr defTabSz="89720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56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315225"/>
            <a:ext cx="5608320" cy="4563500"/>
          </a:xfrm>
        </p:spPr>
        <p:txBody>
          <a:bodyPr/>
          <a:lstStyle/>
          <a:p>
            <a:pPr defTabSz="903427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17"/>
            <a:ext cx="5486400" cy="4593306"/>
          </a:xfrm>
        </p:spPr>
        <p:txBody>
          <a:bodyPr/>
          <a:lstStyle/>
          <a:p>
            <a:pPr marL="165723" indent="-165723" defTabSz="897206"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2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69A5E-1964-4EA8-9298-BABADB3CE959}"/>
              </a:ext>
            </a:extLst>
          </p:cNvPr>
          <p:cNvSpPr txBox="1"/>
          <p:nvPr/>
        </p:nvSpPr>
        <p:spPr>
          <a:xfrm>
            <a:off x="0" y="0"/>
            <a:ext cx="3727174" cy="367605"/>
          </a:xfrm>
          <a:prstGeom prst="rect">
            <a:avLst/>
          </a:prstGeom>
          <a:noFill/>
        </p:spPr>
        <p:txBody>
          <a:bodyPr vert="horz" lIns="89730" tIns="44865" rIns="89730" bIns="44865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8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6309" y="4272212"/>
            <a:ext cx="5250453" cy="45180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4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7BEE9-7B86-4526-8539-D12E98F4ED3D}"/>
              </a:ext>
            </a:extLst>
          </p:cNvPr>
          <p:cNvSpPr txBox="1"/>
          <p:nvPr/>
        </p:nvSpPr>
        <p:spPr>
          <a:xfrm>
            <a:off x="0" y="0"/>
            <a:ext cx="3727174" cy="367605"/>
          </a:xfrm>
          <a:prstGeom prst="rect">
            <a:avLst/>
          </a:prstGeom>
          <a:noFill/>
        </p:spPr>
        <p:txBody>
          <a:bodyPr vert="horz" lIns="89730" tIns="44865" rIns="89730" bIns="44865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9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47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33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9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FE82-5B35-48E3-B39C-F022DCFF26AF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5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AC46-3405-4DBE-B3B7-C14A085BE876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8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AD7D-A126-4C4C-8ADD-340FE4763552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94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FE82-5B35-48E3-B39C-F022DCFF26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1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DFD-8B57-461F-A0A8-6D4FF13098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23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8C3C-ACAB-4038-BEE2-D67E76DC1D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F91A-BB7A-4626-B6CC-07648D129B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8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94D-C673-4AD9-9B61-D3D29303B9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58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B6B7-B72C-4E54-9B70-93034A15C9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08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AC5-CA28-43A0-93F0-91C9FE9834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32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373D-64BF-4048-991F-BA8709BCF2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DFD-8B57-461F-A0A8-6D4FF1309828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5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30C-2EF1-407A-88AE-1A541FED60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46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AC46-3405-4DBE-B3B7-C14A085BE8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41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AD7D-A126-4C4C-8ADD-340FE47635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9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8C3C-ACAB-4038-BEE2-D67E76DC1DF9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3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F91A-BB7A-4626-B6CC-07648D129BD2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4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94D-C673-4AD9-9B61-D3D29303B9F8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6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B6B7-B72C-4E54-9B70-93034A15C919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5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AC5-CA28-43A0-93F0-91C9FE98342A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7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373D-64BF-4048-991F-BA8709BCF235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9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30C-2EF1-407A-88AE-1A541FED6001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4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83FD-F349-4213-B501-419B855BFDD5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BB3B-FF7B-473C-9FA7-D1DE6FA92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3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83FD-F349-4213-B501-419B855BFD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BB3B-FF7B-473C-9FA7-D1DE6FA92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2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6.jpeg"/><Relationship Id="rId4" Type="http://schemas.openxmlformats.org/officeDocument/2006/relationships/image" Target="../media/image1.jpeg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7.jpe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7.jpeg"/><Relationship Id="rId5" Type="http://schemas.openxmlformats.org/officeDocument/2006/relationships/image" Target="../media/image19.png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21.png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chart" Target="../charts/chart1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jpeg"/><Relationship Id="rId5" Type="http://schemas.openxmlformats.org/officeDocument/2006/relationships/image" Target="../media/image11.png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7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876" y="2758996"/>
            <a:ext cx="2450592" cy="3978225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2721" y="179440"/>
            <a:ext cx="3767328" cy="2093352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5288" y="4465320"/>
            <a:ext cx="3767328" cy="22605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" t="12691" r="434" b="12031"/>
          <a:stretch/>
        </p:blipFill>
        <p:spPr>
          <a:xfrm>
            <a:off x="6574467" y="179440"/>
            <a:ext cx="2450591" cy="24596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CB0127-B7F0-437E-8A85-EE50C62457DF}"/>
              </a:ext>
            </a:extLst>
          </p:cNvPr>
          <p:cNvSpPr txBox="1"/>
          <p:nvPr/>
        </p:nvSpPr>
        <p:spPr>
          <a:xfrm>
            <a:off x="2667000" y="2322576"/>
            <a:ext cx="3803904" cy="2060446"/>
          </a:xfrm>
          <a:prstGeom prst="rect">
            <a:avLst/>
          </a:prstGeom>
          <a:noFill/>
          <a:ln w="57150" cmpd="sng">
            <a:noFill/>
            <a:prstDash val="solid"/>
          </a:ln>
        </p:spPr>
        <p:txBody>
          <a:bodyPr wrap="none" tIns="91440" bIns="91440" rtlCol="0" anchor="ctr">
            <a:noAutofit/>
          </a:bodyPr>
          <a:lstStyle/>
          <a:p>
            <a:pPr algn="ctr"/>
            <a:r>
              <a:rPr lang="en-US" sz="1400" dirty="0">
                <a:ln w="3175">
                  <a:noFill/>
                </a:ln>
                <a:solidFill>
                  <a:schemeClr val="bg2"/>
                </a:solidFill>
                <a:latin typeface="+mj-lt"/>
              </a:rPr>
              <a:t>City of Bellevue</a:t>
            </a:r>
          </a:p>
          <a:p>
            <a:pPr algn="ctr"/>
            <a:r>
              <a:rPr lang="en-US" sz="2400" b="1" dirty="0">
                <a:ln w="3175">
                  <a:noFill/>
                </a:ln>
                <a:solidFill>
                  <a:schemeClr val="bg2"/>
                </a:solidFill>
                <a:latin typeface="+mj-lt"/>
              </a:rPr>
              <a:t>Utilities Department </a:t>
            </a:r>
          </a:p>
          <a:p>
            <a:pPr algn="ctr"/>
            <a:r>
              <a:rPr lang="en-US" sz="2400" b="1" dirty="0">
                <a:ln w="3175">
                  <a:noFill/>
                </a:ln>
                <a:solidFill>
                  <a:schemeClr val="bg2"/>
                </a:solidFill>
                <a:latin typeface="+mj-lt"/>
              </a:rPr>
              <a:t>Neighborhood Leadership </a:t>
            </a:r>
            <a:br>
              <a:rPr lang="en-US" sz="2400" b="1" dirty="0">
                <a:ln w="3175">
                  <a:noFill/>
                </a:ln>
                <a:solidFill>
                  <a:schemeClr val="bg2"/>
                </a:solidFill>
                <a:latin typeface="+mj-lt"/>
              </a:rPr>
            </a:br>
            <a:r>
              <a:rPr lang="en-US" sz="2400" b="1" dirty="0">
                <a:ln w="3175">
                  <a:noFill/>
                </a:ln>
                <a:solidFill>
                  <a:schemeClr val="bg2"/>
                </a:solidFill>
                <a:latin typeface="+mj-lt"/>
              </a:rPr>
              <a:t>Gathering</a:t>
            </a:r>
          </a:p>
          <a:p>
            <a:pPr algn="ctr"/>
            <a:r>
              <a:rPr lang="en-US" sz="1400" b="1" dirty="0">
                <a:ln w="3175">
                  <a:noFill/>
                </a:ln>
                <a:solidFill>
                  <a:schemeClr val="bg2"/>
                </a:solidFill>
                <a:latin typeface="+mj-lt"/>
              </a:rPr>
              <a:t>September 2018</a:t>
            </a:r>
          </a:p>
          <a:p>
            <a:pPr algn="ctr"/>
            <a:endParaRPr lang="en-US" sz="600" dirty="0">
              <a:ln w="3175">
                <a:noFill/>
              </a:ln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n-US" sz="1400" dirty="0">
                <a:ln w="3175">
                  <a:noFill/>
                </a:ln>
                <a:solidFill>
                  <a:schemeClr val="bg2"/>
                </a:solidFill>
                <a:latin typeface="+mj-lt"/>
              </a:rPr>
              <a:t>Nav Otal, Director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A051B6-8998-44DA-B9AB-1EEF8FB04F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5825961" y="3512207"/>
            <a:ext cx="3952308" cy="24458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FDCF42-1989-4FAD-900C-031299337E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3" t="16312" r="22268" b="3866"/>
          <a:stretch/>
        </p:blipFill>
        <p:spPr>
          <a:xfrm>
            <a:off x="137175" y="179440"/>
            <a:ext cx="2451983" cy="24875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8976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35348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Stewards of Customer Dollars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CAD3-9F12-4F9B-9110-6B42FD7B161A}" type="slidenum">
              <a:rPr lang="en-US" smtClean="0"/>
              <a:t>10</a:t>
            </a:fld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idx="1"/>
          </p:nvPr>
        </p:nvSpPr>
        <p:spPr>
          <a:xfrm>
            <a:off x="1486563" y="1707289"/>
            <a:ext cx="7298634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00"/>
              </a:spcBef>
              <a:buClr>
                <a:srgbClr val="0070C0"/>
              </a:buClr>
              <a:buNone/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Our methodology for determining rates is rigorous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Setting rates is a collaborative process that involves:</a:t>
            </a:r>
          </a:p>
          <a:p>
            <a:pPr marL="0" indent="0">
              <a:buNone/>
            </a:pPr>
            <a:r>
              <a:rPr lang="en-US" sz="2400" dirty="0"/>
              <a:t>	- Cross Departmental Team from the City</a:t>
            </a:r>
          </a:p>
          <a:p>
            <a:pPr marL="0" indent="0">
              <a:buNone/>
            </a:pPr>
            <a:r>
              <a:rPr lang="en-US" sz="2400" dirty="0"/>
              <a:t>	- City Leadership Team</a:t>
            </a:r>
          </a:p>
          <a:p>
            <a:pPr marL="0" indent="0">
              <a:buNone/>
            </a:pPr>
            <a:r>
              <a:rPr lang="en-US" sz="2400" dirty="0"/>
              <a:t>	- Environmental Services Commission</a:t>
            </a:r>
          </a:p>
          <a:p>
            <a:pPr marL="0" indent="0">
              <a:buNone/>
            </a:pPr>
            <a:r>
              <a:rPr lang="en-US" sz="2400" dirty="0"/>
              <a:t>	- City Council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Rates are designed to fully fund our operating and capital expenses now and into the future.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5C3745A-DD6F-4AA7-9FE0-39A2F7EC4A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1B971B-64B7-4634-BC2A-E052CC6E3F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4CA439-6344-4BAF-AC62-E3BE150BB1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F9B619-0C2E-493C-8DA2-FEE9768BAC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3855122-3D37-4A79-BEC2-78F9C659123B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</p:spTree>
    <p:extLst>
      <p:ext uri="{BB962C8B-B14F-4D97-AF65-F5344CB8AC3E}">
        <p14:creationId xmlns:p14="http://schemas.microsoft.com/office/powerpoint/2010/main" val="3286919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CAD3-9F12-4F9B-9110-6B42FD7B1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97280" y="105681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Utility Services for Dollars a Day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12" y="1045074"/>
            <a:ext cx="6412374" cy="2730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06592" y="4049321"/>
            <a:ext cx="6204994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Single-family residents of Bellevue get: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143000" lvl="2" indent="-228600"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Safe, reliable drinking water </a:t>
            </a:r>
          </a:p>
          <a:p>
            <a:pPr marL="1143000" lvl="2" indent="-228600"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Safe removal of wastewater from the home</a:t>
            </a:r>
          </a:p>
          <a:p>
            <a:pPr marL="1143000" lvl="2" indent="-228600"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Flood protection during storms</a:t>
            </a:r>
          </a:p>
          <a:p>
            <a:pPr marL="1143000" lvl="2" indent="-228600"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Healthy streams, lakes, and wetlands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D7F8D8-0A52-4C8B-B078-AA2DBD0D16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A4176C-E469-459C-AD93-FF801A1661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407E998-31E9-45C1-8534-BF2D838130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7611F2-B727-48BC-8F22-EEBB7DB0CB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054082A-D14D-46CD-B203-A5F5B5D7E27B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7B9D38-BF4A-4621-944E-3BAB59A784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08" y="2926098"/>
            <a:ext cx="1127611" cy="112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534E85-3EF3-4988-96B8-B581F44BB1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14" y="2955727"/>
            <a:ext cx="1127611" cy="112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642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804EC1-5DBA-49B0-A359-EC112EEE4A6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07" y="774370"/>
            <a:ext cx="7168393" cy="53092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8A1613-1596-49F6-A9AA-96B1CD45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7EAC27-7CAD-4948-B86C-91269AF48289}"/>
              </a:ext>
            </a:extLst>
          </p:cNvPr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812FF18-EC92-41BC-8144-8CA46F9C5DB5}"/>
              </a:ext>
            </a:extLst>
          </p:cNvPr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9AD584-5703-471E-A165-578AA217FAEE}"/>
              </a:ext>
            </a:extLst>
          </p:cNvPr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3B61C1-D6EB-42DD-9207-A7CE79C78A9C}"/>
              </a:ext>
            </a:extLst>
          </p:cNvPr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2635C7-FAE6-45C5-8E0D-03A70597E0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D46CEB-5852-466E-ADA4-13E2D298CB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FEDEDB-D726-4139-8DDA-8D84395C15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B02473-49BC-49CD-91FE-7D201A02C6B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48AC5D-B1CB-4AF3-9BC7-77A825C7391B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</p:spTree>
    <p:extLst>
      <p:ext uri="{BB962C8B-B14F-4D97-AF65-F5344CB8AC3E}">
        <p14:creationId xmlns:p14="http://schemas.microsoft.com/office/powerpoint/2010/main" val="2051964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62366"/>
            <a:ext cx="2133600" cy="365125"/>
          </a:xfrm>
        </p:spPr>
        <p:txBody>
          <a:bodyPr/>
          <a:lstStyle/>
          <a:p>
            <a:fld id="{68F4CAD3-9F12-4F9B-9110-6B42FD7B1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AutoShape 6" descr="data:image/jpeg;base64,/9j/4AAQSkZJRgABAQAAAQABAAD/2wCEAAkGBhAQEBIQEBAQFQ8QFBAUDxIQDw8PDw8QFBAVFRQQEhQXGygeFxkjGRUSHy8gJicpLCwsFR4xNTAqNSYrLCkBCQoKDgwOGg8PGjAkHyQ1LSkpLCksLCwsKS4yKi0sKjQvLCwqKikpKiwsLCwsKSwvKSksLCwsLCwpLCksKSwsLP/AABEIAOEA4QMBIgACEQEDEQH/xAAcAAEAAgMBAQEAAAAAAAAAAAAAAgMBBQYEBwj/xABIEAACAQIDAwcIBwYFAgcAAAABAgADEQQSIQUxUQYTQWFxgZEHIjJyobHB0RRSYoKSsvAjJDNCVMIVU3OT4UOiFhdjlLPS0//EABsBAQACAwEBAAAAAAAAAAAAAAABBQIDBAYH/8QAOBEAAgECAwMJBgUFAQAAAAAAAAECAxEEBSESMVFBYXGBkaGx0eETFCIyM/AkNEJSwRUjYnKiJf/aAAwDAQACEQMRAD8A+4xEQBERAMREQBE8eP2xh6H8avSp9NnqKpI6gTczj9teVzC0rihTqVm6GsaVHuZhc9wmEpxjvZvpYarW+SLfh27jvLyFSqqi7MABvLEADvM+IbT8qe0K1wrrRXhRWzfja58LTmsXtStVOapUd241GZz4teaHiVyItKeTzfzyS6NfJH33FcssBT0bFUSeCNzp8EvNdW8pmAXcazerQcfntPjPJ7YmJ2hVNKk6KFF2etUKINdAN5Y9QHhO0oeRCsdXx1Meph3f2lxJU6ktyIlhsHSdqknf75mdO/lYwg3Uq57fo6++pIDys4b/ACK348N/+k0qeQ5P5sfU+7h0X3uZb/5H0f62v/tUpP8AeMf/AD+fvN1T8qeFO+hie5aL+6pPSnlLwX8wxKevhqtvFQZy9TyGr/Ljn+9h1b3OJ5KvkWxafwsdSPDNSq0varNIvWROzl8uVr76DvsPy92a5sMXSB4PmpfnAm4wuPpVRenUpuONN1f3GfGNoeT/AGzQUtZK6KCSKdUVWIHBKgBPYLmczR2gPSNNQfrUy1Fx+E29kxdacfmRsjl1Ct9Kp/PkfpWJ8H2fy5xVH+HjKyj6mJtiKfZmPnDuE6/ZHlTr6c/hedX/ADMES/jTNz7RM44iDOarldaGqs1zep9JiarZfKXD4geYzK3Slam9CoOqzgX7rzaK4O4g9ms3p3KyUXF2ZmIiSQZiIgCIiAIiIAiIgCIiAYnG+UXlXUwiU6NE2rV8/n9NNFsCV+0SbA9FjOynyXy1nLWwjjpp1h4Oh/umuq2oux14KMJV4qaujjqzMzFmYszalmJZieJJ1Mgrsu46cOjwnno7RU2vPSjK24g94lU7nuYSi18LIl6Z9JB2jzT7JgYejvu46iAwPV0SxsN1HwMqajI1Nlos8VKgQTYAjXqntoYmqnomqvqVGX3ETCpLQszU2cdTDRb0PZR5T41PRxWKHVz1Rh7SZ76HL7aS7sU59enSf3rNMqHoliYZzuVj90zNVZHNLA03vS7EdDS8p20RvqUm9agP7SJ6qflaxo308MfuVR7nnMfQn6Rb1iBH0e291HYbmZe2kanltJ8iOtXyuYr+noHs54fGcrV28rM7fQ9nqzMzXahVqsSWuSQz2PT4ylgo6WbhpYTzvVA3KB+t8h1pM3UsvoU9fBtfye3/AMQ4ofw+ap26aOCwlK3YchPtkKnKPGn0sZiOoCsyDsslpq62KM8z1SZjtzfKbHRw8f0J9V/E2zcqMWu7F4n/ANxWt4Zp1HIzlliMQ7YarUPOlWNCtoHDgaKwGj2JB13gMDcGfPGno2RjuYxFKp0KwDeq3mnt0Psm6lNqWrK3GU4Tpu0UnyWR+mMFWL00dhlZkRmX6pKgkdxl0owNTNTRgbgqNePXL53nmTMREAREQBERAEREAREQDE4Xyn7GTFLQRrK684Ue2oHmgr2HQ9wndTkeXJ8+j6tT3rK/MqkqeGlKDs9PFHRhvqI+T1+QOKXVMrj7LAHwM8Fbk3i09KhV7lze6fSaVYieqni24zyazivHSST7i9U5LcfJhRrJ/LVX7rj4Sa4yqv8AO47WPxn1wYs9XeJnnVO9EP3RNizzjT7/AENirzR8kXatT6/tWSG1av1z4r8p9XalRO+jSPaglZ2dhTvw1H8Czas7p8sWZe9T4d58s/xSt/mN3NMHG1Dvdu9yZ9U/wnB/0tD/AG0+Uf4Ng/6Wh/tJ8pP9bo8H99Y97n+3v9D5Tzx6SO8zK4gDe4/Eo+M+rDY2E/pqH+2nyk12ZhxuoUh2IBI/rdH9r7vMe+T/AG9/ofKPpdPpqL+NZWagPo3Pqhm90+vrhaY3U1HYJKwG4DwmLzyHJB9q9TH3mpwR8fXA1m9GhXN+GHre/LLqfJvGNuw1X75p0/zMDPrJYcB4Stqhmp56/wBNPtfojF1qj5V2ep82o8hsY3pCig+1UZz4KtvbPXS5Gcwy1WrZirKdFCBGDCx3m+ttb9O6dw5nixtHMjL9ZSPETGGc1nNNpJcF63NM05pptncclapbC0771BU+sps3T9YGbecVyB2+Hy4ckZzTd9/nDIyDXtFQHu7h2s91GSlFSR59qzsZiImRAiIgCIiAIiIAiIMA121tuUcKheqxAFtwudd04fbPKmjjihohxzWYNmy65rWtY/ZM3/KHArWZUqC4NemOIAyNY2O+ePlXsqjQFHmkC3Lg2uSbBbXv3ypzXaeHnbdp4o6cNbbRoUl6mUJLhPCz3lyi5TLAZp9gbdXFByEKlCNCb3U3sd2/Q6TcCa6tOVOTjJWZk01oyQk5r8ZtqhRcJVfKxAIurkWJI3gdRnvmuUJRSbW/cTZokDJAyEkJrIJhpaspWXJIW8xZKV1JbKWmciEVmQaTMiZiZFREo5wM6p9ZgL9ptp4z0MJ46LXr0lHQ6X76izqw8FKaTIk7K5ul5O0cHjaNWnmCimb3s1yTkdjwuDT6vNnZgzm+UtKq1VOZNjka7kXCeepta+pNhobiwN+i9mxjiqgGatTUUqlqipSzLUQLcAFjdSbi++1tJ9QilH4Ujzzu9WdDECJkQIiIAiIgCIiAIiIBzfKYMpzLvNmX10PysO+ePldiBUpYaoNz5j4quk3u3sPmpZulCD3bj+uqcHjm87m8x8zcCfRVrkW77+BlRm0tmhLnsu86cMrzRWglolaSzonhpby6Ro9h7foGlWqmklEKyl8uvOMwNrAAEnTdPds/lTh6zBBnUsbJzihVc8AQSL9U4BA3MG3o86t/W5tsv907rEfR0wNLnlJo5aNsnpBioOYai2t9RxMuMZhKUJbm3J2Vnu059/adM6aXWaXlqf3qmP8A00/+R53TOACSQAN5JsB3z55yixqVsRSqU75WSna4sdKrg3HaJ6ttYhsTjhhyxFJaophRoN/nP279eyY1cK6tOlCWlk2+42Om5RiuFzuKVZWF1ZWHFSGHiJYDOC5QUfoNem+GugZblbsVJVrEG+8EEaTO3uUNTEPTo0iVpuKVwCRmeoFNmI3gZgLdRnHHLXU2ZU38L1u+SxrVC9mnozvlMuScDt3AfQHpPh3dS2YNdr5mW2pG6xvu3Ts9kY3nqNOraxdbkcGvYgd4M5K+F9nTjVg7xfNY1zp2ipLcz3XlTyZErYTlZpImQMmZEyCSp/nPDsdCayPa5NRLdgcGe+puPYfdMbBpXs31Rp2kfK8s8upurWjBcrXZvZqrS2YNs6TEkvUWmptnIzN0hekjrm2wWCSigRBoLnUksSd7EneTNRsN1eqxLDMAbDpsCASOrd+Kb6fSE7lCZiIkgREQBERAEREAREQCnFUc6Ml7ZgRffYkaGcHt3ZtSiyc4UOYG2W/Ra97jrE+gzhuUqs+Ic3JCWUDoUWBsB0b7ylzucY4b4uVpLxOvCJupoahJYBIhJYBPDtlwjVUeS9BaVSkM+SoVOrAsjKDlKm3X0zS7e2biKOFCPWV6COoRQln1zWueA10uZ2SieHb2yjiaPNqwU5la7AkaA6ads7MPjJqqvaPS93fXrN0KjUtTk6ewa1Sjh61FQ1lIK5lBBWs5B1IuDf2T2YzZ+J54Y1cOQwcM9INma62uwsNVbXde2s6bYuBahQSkxBZM1yt7G7k6X7Z7hNlTMpKbsk1qlv1TfSZuu7nE7ToV9oVkyUKlOmi5S1VSuW5uzHj0aDhJbf5PPQq069FC1NOauALlWphRcgdBCjXjedsJkTVHMpwcVFWitLdPOQqzVrbjittYxse9JMPTqEJmLFlygFrDU6gAAb51uwVVaC00van5pJFszDVmHUSTPUDLVnPXxSnSVKMbJbtTCdS8VFLRFl5U0neQM4jSQmDJSMGRFlvpLtn0DSofaNz3k5V+ErkWrNlyncCp378rhhfvAl1k+KpYeq5VXbTQ5cVTlONom05NJ+8HglJh1XZ0/wDr7J1U0HJKrmSpoNHGoFiRl3Hj/wAzfz3lCrGtTVSG5lPOLhJxZmIibjEREQBERAEREAREQDE4PlC5XF1SD9XsPmLO8nCcpl/en7E/IJQ58vwy6V4M7MH9TqPPTxSn0l16pcKKHcwnhUfD3SafEzwzjwLc9n0M9Fo+jHhKFYjcTv8AjLVxDDp/V5hZgzzJ4GY5qWLi213aTP0w2vYdEjUalYSZySz6X1DWZ+k9QkajUgFkgJIYi/RAr6XtIGpi0FZZn3WG+ZKPf0W/CZmoTl8quY3S3lWSMki+Yb7g9ekhMGmnZmZM2EpraychU+fukxB0PJFbU6nr/wBom+mk5J/wn/1D+VZu59Lyv8pT6CixH1JGYiJYmgREQBERAEREAREQDE4jlSP3lvVT3Tt5xfKwfvPaie8iUeeflutfydeD+oahfl7pMfGRX5SYtrf3Xnhi4JA7/wBdMlfd2SIUHcw8dfbJ80dNDMWSZU6nvgHTw94mADf9cIA08JiCV93b8Jm/u+MhM/r2yAWK2skDoe+VjfMre1unWQ0D04KqbmxIGbibeisziKDU0rOarNmuUBVVFME+iLb+F+odZNWB6fX+CiX7SbzAv1nRfFhPpmWq2Ep9CPP4h/3ZFWI324BR4CVSeJPnH9cJXPnuNd8TUf8Ak/EvKS+CPQjJkH+fukpF/nOVGw6XkqP2Lf6jflWbqabkr/APrt7lm5n0zLV+Fp9CKGv9SRmIid5pEREAREQBERAEREAxOO5XD94Xrpr+Zp2M5HlgP2yH7A/OZTZ2vwj6UdWE+qaRflJDp7/fIr8pMDXxngmXJ4No46pTK5KBqKQMxF9CS3sFl/FPKnKamBd6dVDZz0ahQSSL2vut26TZ7QwtR6ZRHKMctnGbSzAncQdbW39M1tTB44ZrVadQEmwcLbKSuhBXhmvrwnfQ9jONpJX6WvNG6Oy1qepeUdG4BeotyFBZWKklFYAEXG50P3hPRR2zScgLVBJyWBXW7oXQWI3lQT3azT5MVqamFosQFK5UQkk0xzmobQ3UL13HCRwVM89SD4HmyzEs6GqAjJmAY20tv37w43zOWGpbLa7pRfkyXCP20b5dpIWyc5TLksoW6Ziy7xbfcXEk+0EXMGqUgaYu4JQFAelhfTo38Zy9XaFPOzvg6uYFyTmq2YliC1rf6hHC2m8TOIahd82HqWfniQtd8rii2UWFt7Mv/aDI9yV1dP8A58+BPsvvTzOrp4jNezKcps1rGxAGh4HUeMtDHq8BNZsaimQVVWovOZmKPUZgCxFza9r+aOjS/bNlK2rFRk4o0tWdi/Zy6drOf+4j4Shq7vlz0jTtXULmZTmUH09NwkWJGgJsTqLm0xzYve2uk9NSz+NKlGmqd7JLf6MrZ4Jyk5N7y+ufOPbISIkp5irPbnKfFtlhFbKSBkH+fwk5B/14iYIk6nkuP2H3m+E281XJkfu69Zf8xm1n0/AK2Gp/6rwKCt9SXSZiInYahERAEREAREQBERAMTlOWI/aUj9k/mnVzVco8EtSizH0qQZlPYNR2G0rszouthpxjv39mpvw81Comzi1/XjJkSCEH9dcnPnTLwyARexPjJ526j2gSPH9dEzw7/hMWSSz/AGR3XExnH1T4/wDEyN/64SI3eECxLOPteIjMPteyY/XsiQCQYdfsmcw6AfZIjfHRAJN0TPT4TB/XhF5iBMzAmYJEg/68RJyWEoCpVSnfRjYkbwN5t4TOlBzmox3vQxk0ldnV8n1thqfWCfFiZsZClTCqFUWVQABwA3CTn1OjT9nTjDgkuxHnpPak2ZiIm0xEREAREQBERAEREAxPNtNb0Ko406n5TPTIVUupHEEeItMJx2otEp2dz5molq1T0yCDolgWfL5c56ImKo7JMG8qyRzUw0JLwNfD3TAGkpynifGZ87j7BIsC0/rwiVBm4+yZzNxHhFgW9MDdK7txHhM3PH2SLAsmbSux4n3TOWRYErjjGfqmAJKQCJvPbsBL4mn1Zj4IZ4jNnyYW+IvwRj4kCd+XR2sVTXOjTXdqcug66IifSyhMxEQBERAEREAREQBERAMREQD5xiUy1Ki8HceDGFl+2Etiao+2T4gH4zzrPmOJjs1ZR4N+J6Cm7xTLBJSAkpys2GbTEi7yk1mkqLYPRaLSqniL6GXCQ00DFpm0TMxAiIgGYvExAMGbrkkn7SoeCqPFv+JpTOg5ILpVPWg8AfnLfJY7WMh1+DObFO1JnRRET6GUhmIiAIiIAiIgCIiAIiIBiIiAcTypwxTEFuioAR2gZSPYPGa1TO62vstcQmU6MNUb6rfKcPXw70nKOLMPAjiOInhs4wUqNZ1Evhlr18pcYWqpR2eVGVkwJUDLUMoGdhhklYpE7hcxXq6gcSAO/SbXDIqjde+83NzLXLcvni5cIrec9euqS5zSVaZBsRY8DL6DXHZPRtrKAtuOnhqPyzzUJqx+GWGqOmncyo1PaR2i2ZmIlabjMTEzAERMEwDBnV8lsPloZj/OxYdgsB7jOf2bs1q72Fwg9NugDgOudtSphVCgWAAAHACesyDByUnXktNy5yuxtVW2ESiInrisMxEQBERAEREAREQBERAMREQBPLj9m06y5ai3tuI0ZTxB6J6omM4RmtmSuiU2ndHHY7kzWp60/wBonAWFQd3T3eE1Qexs1wRvBBBHcZ9GlGJwVOoLVEVh9oA27D0Tz2JyClPWk9nm3rz8Tup42S0krnzrFprcbxunrTaL5bqgaxFwDYgE6sOzhOrPJjDXvkNvq52y+F56n2RQO+jT7kUHxEZfluJwsr7Stw492hFfEU6itbrOD2jXvp9W/eb7/ZMYQ6Tsa/JTCt/0yPVdxbuvaaNuSmJUkLkZehi2UkdYtvlbj8sxcpbcvib4faOijiKVtlaW4nhvE2K8l8T080Pvsf7ZcnJKsfSq0x2KzfKV0cpxcv0M3PE0lymomCwnQ0eR6/z1nPqqq++899Dk3hk/6eY8XJf2HT2Tsp5BiZfNZdfkapYymt2pyWHpPUNqasx+yNB2ncJu8ByWJ1rtp9RD+Zvl4zo0phRYAAcALDwkpd4XIqFJ7VT4n3dhyVMZOWkdCujQVFCqAFG4AWAlkRL5JJWRxiIiSDMREAREQBERAEREAREQDEREAREQBERAEREAREQBERAEREAREQBERAEREAzERAEREAREQD//2Q=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AutoShape 8" descr="data:image/jpeg;base64,/9j/4AAQSkZJRgABAQAAAQABAAD/2wCEAAkGBhAQEBIQEBAQFQ8QFBAUDxIQDw8PDw8QFBAVFRQQEhQXGygeFxkjGRUSHy8gJicpLCwsFR4xNTAqNSYrLCkBCQoKDgwOGg8PGjAkHyQ1LSkpLCksLCwsKS4yKi0sKjQvLCwqKikpKiwsLCwsKSwvKSksLCwsLCwpLCksKSwsLP/AABEIAOEA4QMBIgACEQEDEQH/xAAcAAEAAgMBAQEAAAAAAAAAAAAAAgMBBQYEBwj/xABIEAACAQIDAwcIBwYFAgcAAAABAgADEQQSIQUxUQYTQWFxgZEHIjJyobHB0RRSYoKSsvAjJDNCVMIVU3OT4UOiFhdjlLPS0//EABsBAQACAwEBAAAAAAAAAAAAAAABBQIDBAYH/8QAOBEAAgECAwMJBgUFAQAAAAAAAAECAxEEBSESMVFBYXGBkaGx0eETFCIyM/AkNEJSwRUjYnKiJf/aAAwDAQACEQMRAD8A+4xEQBERAMREQBE8eP2xh6H8avSp9NnqKpI6gTczj9teVzC0rihTqVm6GsaVHuZhc9wmEpxjvZvpYarW+SLfh27jvLyFSqqi7MABvLEADvM+IbT8qe0K1wrrRXhRWzfja58LTmsXtStVOapUd241GZz4teaHiVyItKeTzfzyS6NfJH33FcssBT0bFUSeCNzp8EvNdW8pmAXcazerQcfntPjPJ7YmJ2hVNKk6KFF2etUKINdAN5Y9QHhO0oeRCsdXx1Meph3f2lxJU6ktyIlhsHSdqknf75mdO/lYwg3Uq57fo6++pIDys4b/ACK348N/+k0qeQ5P5sfU+7h0X3uZb/5H0f62v/tUpP8AeMf/AD+fvN1T8qeFO+hie5aL+6pPSnlLwX8wxKevhqtvFQZy9TyGr/Ljn+9h1b3OJ5KvkWxafwsdSPDNSq0varNIvWROzl8uVr76DvsPy92a5sMXSB4PmpfnAm4wuPpVRenUpuONN1f3GfGNoeT/AGzQUtZK6KCSKdUVWIHBKgBPYLmczR2gPSNNQfrUy1Fx+E29kxdacfmRsjl1Ct9Kp/PkfpWJ8H2fy5xVH+HjKyj6mJtiKfZmPnDuE6/ZHlTr6c/hedX/ADMES/jTNz7RM44iDOarldaGqs1zep9JiarZfKXD4geYzK3Slam9CoOqzgX7rzaK4O4g9ms3p3KyUXF2ZmIiSQZiIgCIiAIiIAiIgCIiAYnG+UXlXUwiU6NE2rV8/n9NNFsCV+0SbA9FjOynyXy1nLWwjjpp1h4Oh/umuq2oux14KMJV4qaujjqzMzFmYszalmJZieJJ1Mgrsu46cOjwnno7RU2vPSjK24g94lU7nuYSi18LIl6Z9JB2jzT7JgYejvu46iAwPV0SxsN1HwMqajI1Nlos8VKgQTYAjXqntoYmqnomqvqVGX3ETCpLQszU2cdTDRb0PZR5T41PRxWKHVz1Rh7SZ76HL7aS7sU59enSf3rNMqHoliYZzuVj90zNVZHNLA03vS7EdDS8p20RvqUm9agP7SJ6qflaxo308MfuVR7nnMfQn6Rb1iBH0e291HYbmZe2kanltJ8iOtXyuYr+noHs54fGcrV28rM7fQ9nqzMzXahVqsSWuSQz2PT4ylgo6WbhpYTzvVA3KB+t8h1pM3UsvoU9fBtfye3/AMQ4ofw+ap26aOCwlK3YchPtkKnKPGn0sZiOoCsyDsslpq62KM8z1SZjtzfKbHRw8f0J9V/E2zcqMWu7F4n/ANxWt4Zp1HIzlliMQ7YarUPOlWNCtoHDgaKwGj2JB13gMDcGfPGno2RjuYxFKp0KwDeq3mnt0Psm6lNqWrK3GU4Tpu0UnyWR+mMFWL00dhlZkRmX6pKgkdxl0owNTNTRgbgqNePXL53nmTMREAREQBERAEREAREQDE4Xyn7GTFLQRrK684Ue2oHmgr2HQ9wndTkeXJ8+j6tT3rK/MqkqeGlKDs9PFHRhvqI+T1+QOKXVMrj7LAHwM8Fbk3i09KhV7lze6fSaVYieqni24zyazivHSST7i9U5LcfJhRrJ/LVX7rj4Sa4yqv8AO47WPxn1wYs9XeJnnVO9EP3RNizzjT7/AENirzR8kXatT6/tWSG1av1z4r8p9XalRO+jSPaglZ2dhTvw1H8Czas7p8sWZe9T4d58s/xSt/mN3NMHG1Dvdu9yZ9U/wnB/0tD/AG0+Uf4Ng/6Wh/tJ8pP9bo8H99Y97n+3v9D5Tzx6SO8zK4gDe4/Eo+M+rDY2E/pqH+2nyk12ZhxuoUh2IBI/rdH9r7vMe+T/AG9/ofKPpdPpqL+NZWagPo3Pqhm90+vrhaY3U1HYJKwG4DwmLzyHJB9q9TH3mpwR8fXA1m9GhXN+GHre/LLqfJvGNuw1X75p0/zMDPrJYcB4Stqhmp56/wBNPtfojF1qj5V2ep82o8hsY3pCig+1UZz4KtvbPXS5Gcwy1WrZirKdFCBGDCx3m+ttb9O6dw5nixtHMjL9ZSPETGGc1nNNpJcF63NM05pptncclapbC0771BU+sps3T9YGbecVyB2+Hy4ckZzTd9/nDIyDXtFQHu7h2s91GSlFSR59qzsZiImRAiIgCIiAIiIAiIMA121tuUcKheqxAFtwudd04fbPKmjjihohxzWYNmy65rWtY/ZM3/KHArWZUqC4NemOIAyNY2O+ePlXsqjQFHmkC3Lg2uSbBbXv3ypzXaeHnbdp4o6cNbbRoUl6mUJLhPCz3lyi5TLAZp9gbdXFByEKlCNCb3U3sd2/Q6TcCa6tOVOTjJWZk01oyQk5r8ZtqhRcJVfKxAIurkWJI3gdRnvmuUJRSbW/cTZokDJAyEkJrIJhpaspWXJIW8xZKV1JbKWmciEVmQaTMiZiZFREo5wM6p9ZgL9ptp4z0MJ46LXr0lHQ6X76izqw8FKaTIk7K5ul5O0cHjaNWnmCimb3s1yTkdjwuDT6vNnZgzm+UtKq1VOZNjka7kXCeepta+pNhobiwN+i9mxjiqgGatTUUqlqipSzLUQLcAFjdSbi++1tJ9QilH4Ujzzu9WdDECJkQIiIAiIgCIiAIiIBzfKYMpzLvNmX10PysO+ePldiBUpYaoNz5j4quk3u3sPmpZulCD3bj+uqcHjm87m8x8zcCfRVrkW77+BlRm0tmhLnsu86cMrzRWglolaSzonhpby6Ro9h7foGlWqmklEKyl8uvOMwNrAAEnTdPds/lTh6zBBnUsbJzihVc8AQSL9U4BA3MG3o86t/W5tsv907rEfR0wNLnlJo5aNsnpBioOYai2t9RxMuMZhKUJbm3J2Vnu059/adM6aXWaXlqf3qmP8A00/+R53TOACSQAN5JsB3z55yixqVsRSqU75WSna4sdKrg3HaJ6ttYhsTjhhyxFJaophRoN/nP279eyY1cK6tOlCWlk2+42Om5RiuFzuKVZWF1ZWHFSGHiJYDOC5QUfoNem+GugZblbsVJVrEG+8EEaTO3uUNTEPTo0iVpuKVwCRmeoFNmI3gZgLdRnHHLXU2ZU38L1u+SxrVC9mnozvlMuScDt3AfQHpPh3dS2YNdr5mW2pG6xvu3Ts9kY3nqNOraxdbkcGvYgd4M5K+F9nTjVg7xfNY1zp2ipLcz3XlTyZErYTlZpImQMmZEyCSp/nPDsdCayPa5NRLdgcGe+puPYfdMbBpXs31Rp2kfK8s8upurWjBcrXZvZqrS2YNs6TEkvUWmptnIzN0hekjrm2wWCSigRBoLnUksSd7EneTNRsN1eqxLDMAbDpsCASOrd+Kb6fSE7lCZiIkgREQBERAEREAREQCnFUc6Ml7ZgRffYkaGcHt3ZtSiyc4UOYG2W/Ra97jrE+gzhuUqs+Ic3JCWUDoUWBsB0b7ylzucY4b4uVpLxOvCJupoahJYBIhJYBPDtlwjVUeS9BaVSkM+SoVOrAsjKDlKm3X0zS7e2biKOFCPWV6COoRQln1zWueA10uZ2SieHb2yjiaPNqwU5la7AkaA6ads7MPjJqqvaPS93fXrN0KjUtTk6ewa1Sjh61FQ1lIK5lBBWs5B1IuDf2T2YzZ+J54Y1cOQwcM9INma62uwsNVbXde2s6bYuBahQSkxBZM1yt7G7k6X7Z7hNlTMpKbsk1qlv1TfSZuu7nE7ToV9oVkyUKlOmi5S1VSuW5uzHj0aDhJbf5PPQq069FC1NOauALlWphRcgdBCjXjedsJkTVHMpwcVFWitLdPOQqzVrbjittYxse9JMPTqEJmLFlygFrDU6gAAb51uwVVaC00van5pJFszDVmHUSTPUDLVnPXxSnSVKMbJbtTCdS8VFLRFl5U0neQM4jSQmDJSMGRFlvpLtn0DSofaNz3k5V+ErkWrNlyncCp378rhhfvAl1k+KpYeq5VXbTQ5cVTlONom05NJ+8HglJh1XZ0/wDr7J1U0HJKrmSpoNHGoFiRl3Hj/wAzfz3lCrGtTVSG5lPOLhJxZmIibjEREQBERAEREAREQDE4PlC5XF1SD9XsPmLO8nCcpl/en7E/IJQ58vwy6V4M7MH9TqPPTxSn0l16pcKKHcwnhUfD3SafEzwzjwLc9n0M9Fo+jHhKFYjcTv8AjLVxDDp/V5hZgzzJ4GY5qWLi213aTP0w2vYdEjUalYSZySz6X1DWZ+k9QkajUgFkgJIYi/RAr6XtIGpi0FZZn3WG+ZKPf0W/CZmoTl8quY3S3lWSMki+Yb7g9ekhMGmnZmZM2EpraychU+fukxB0PJFbU6nr/wBom+mk5J/wn/1D+VZu59Lyv8pT6CixH1JGYiJYmgREQBERAEREAREQDE4jlSP3lvVT3Tt5xfKwfvPaie8iUeeflutfydeD+oahfl7pMfGRX5SYtrf3Xnhi4JA7/wBdMlfd2SIUHcw8dfbJ80dNDMWSZU6nvgHTw94mADf9cIA08JiCV93b8Jm/u+MhM/r2yAWK2skDoe+VjfMre1unWQ0D04KqbmxIGbibeisziKDU0rOarNmuUBVVFME+iLb+F+odZNWB6fX+CiX7SbzAv1nRfFhPpmWq2Ep9CPP4h/3ZFWI324BR4CVSeJPnH9cJXPnuNd8TUf8Ak/EvKS+CPQjJkH+fukpF/nOVGw6XkqP2Lf6jflWbqabkr/APrt7lm5n0zLV+Fp9CKGv9SRmIid5pEREAREQBERAEREAxOO5XD94Xrpr+Zp2M5HlgP2yH7A/OZTZ2vwj6UdWE+qaRflJDp7/fIr8pMDXxngmXJ4No46pTK5KBqKQMxF9CS3sFl/FPKnKamBd6dVDZz0ahQSSL2vut26TZ7QwtR6ZRHKMctnGbSzAncQdbW39M1tTB44ZrVadQEmwcLbKSuhBXhmvrwnfQ9jONpJX6WvNG6Oy1qepeUdG4BeotyFBZWKklFYAEXG50P3hPRR2zScgLVBJyWBXW7oXQWI3lQT3azT5MVqamFosQFK5UQkk0xzmobQ3UL13HCRwVM89SD4HmyzEs6GqAjJmAY20tv37w43zOWGpbLa7pRfkyXCP20b5dpIWyc5TLksoW6Ziy7xbfcXEk+0EXMGqUgaYu4JQFAelhfTo38Zy9XaFPOzvg6uYFyTmq2YliC1rf6hHC2m8TOIahd82HqWfniQtd8rii2UWFt7Mv/aDI9yV1dP8A58+BPsvvTzOrp4jNezKcps1rGxAGh4HUeMtDHq8BNZsaimQVVWovOZmKPUZgCxFza9r+aOjS/bNlK2rFRk4o0tWdi/Zy6drOf+4j4Shq7vlz0jTtXULmZTmUH09NwkWJGgJsTqLm0xzYve2uk9NSz+NKlGmqd7JLf6MrZ4Jyk5N7y+ufOPbISIkp5irPbnKfFtlhFbKSBkH+fwk5B/14iYIk6nkuP2H3m+E281XJkfu69Zf8xm1n0/AK2Gp/6rwKCt9SXSZiInYahERAEREAREQBERAMTlOWI/aUj9k/mnVzVco8EtSizH0qQZlPYNR2G0rszouthpxjv39mpvw81Comzi1/XjJkSCEH9dcnPnTLwyARexPjJ526j2gSPH9dEzw7/hMWSSz/AGR3XExnH1T4/wDEyN/64SI3eECxLOPteIjMPteyY/XsiQCQYdfsmcw6AfZIjfHRAJN0TPT4TB/XhF5iBMzAmYJEg/68RJyWEoCpVSnfRjYkbwN5t4TOlBzmox3vQxk0ldnV8n1thqfWCfFiZsZClTCqFUWVQABwA3CTn1OjT9nTjDgkuxHnpPak2ZiIm0xEREAREQBERAEREAxPNtNb0Ko406n5TPTIVUupHEEeItMJx2otEp2dz5molq1T0yCDolgWfL5c56ImKo7JMG8qyRzUw0JLwNfD3TAGkpynifGZ87j7BIsC0/rwiVBm4+yZzNxHhFgW9MDdK7txHhM3PH2SLAsmbSux4n3TOWRYErjjGfqmAJKQCJvPbsBL4mn1Zj4IZ4jNnyYW+IvwRj4kCd+XR2sVTXOjTXdqcug66IifSyhMxEQBERAEREAREQBERAMREQD5xiUy1Ki8HceDGFl+2Etiao+2T4gH4zzrPmOJjs1ZR4N+J6Cm7xTLBJSAkpys2GbTEi7yk1mkqLYPRaLSqniL6GXCQ00DFpm0TMxAiIgGYvExAMGbrkkn7SoeCqPFv+JpTOg5ILpVPWg8AfnLfJY7WMh1+DObFO1JnRRET6GUhmIiAIiIAiIgCIiAIiIBiIiAcTypwxTEFuioAR2gZSPYPGa1TO62vstcQmU6MNUb6rfKcPXw70nKOLMPAjiOInhs4wUqNZ1Evhlr18pcYWqpR2eVGVkwJUDLUMoGdhhklYpE7hcxXq6gcSAO/SbXDIqjde+83NzLXLcvni5cIrec9euqS5zSVaZBsRY8DL6DXHZPRtrKAtuOnhqPyzzUJqx+GWGqOmncyo1PaR2i2ZmIlabjMTEzAERMEwDBnV8lsPloZj/OxYdgsB7jOf2bs1q72Fwg9NugDgOudtSphVCgWAAAHACesyDByUnXktNy5yuxtVW2ESiInrisMxEQBERAEREAREQBERAMREQBPLj9m06y5ai3tuI0ZTxB6J6omM4RmtmSuiU2ndHHY7kzWp60/wBonAWFQd3T3eE1Qexs1wRvBBBHcZ9GlGJwVOoLVEVh9oA27D0Tz2JyClPWk9nm3rz8Tup42S0krnzrFprcbxunrTaL5bqgaxFwDYgE6sOzhOrPJjDXvkNvq52y+F56n2RQO+jT7kUHxEZfluJwsr7Stw492hFfEU6itbrOD2jXvp9W/eb7/ZMYQ6Tsa/JTCt/0yPVdxbuvaaNuSmJUkLkZehi2UkdYtvlbj8sxcpbcvib4faOijiKVtlaW4nhvE2K8l8T080Pvsf7ZcnJKsfSq0x2KzfKV0cpxcv0M3PE0lymomCwnQ0eR6/z1nPqqq++899Dk3hk/6eY8XJf2HT2Tsp5BiZfNZdfkapYymt2pyWHpPUNqasx+yNB2ncJu8ByWJ1rtp9RD+Zvl4zo0phRYAAcALDwkpd4XIqFJ7VT4n3dhyVMZOWkdCujQVFCqAFG4AWAlkRL5JJWRxiIiSDMREAREQBERAEREAREQDEREAREQBERAEREAREQBERAEREAREQBERAEREAzERAEREAREQD//2Q=="/>
          <p:cNvSpPr>
            <a:spLocks noChangeAspect="1" noChangeArrowheads="1"/>
          </p:cNvSpPr>
          <p:nvPr/>
        </p:nvSpPr>
        <p:spPr bwMode="auto">
          <a:xfrm>
            <a:off x="2667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35" y="4299357"/>
            <a:ext cx="1626914" cy="244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94" y="4330150"/>
            <a:ext cx="1626914" cy="244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85" y="4320723"/>
            <a:ext cx="1626914" cy="244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16" y="2297027"/>
            <a:ext cx="209562" cy="59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4341234" y="1467603"/>
            <a:ext cx="409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100-gallons of Mountain Fresh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4074" y="136562"/>
            <a:ext cx="91851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High-Quality Drinking Water </a:t>
            </a:r>
          </a:p>
          <a:p>
            <a:pPr algn="ctr"/>
            <a:r>
              <a:rPr lang="en-US" sz="39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for a penny a gallon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16834" y="1629189"/>
            <a:ext cx="1265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$1 Retail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6" y="4339576"/>
            <a:ext cx="1626914" cy="244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3" name="Straight Connector 42"/>
          <p:cNvCxnSpPr/>
          <p:nvPr/>
        </p:nvCxnSpPr>
        <p:spPr>
          <a:xfrm>
            <a:off x="3092826" y="1886199"/>
            <a:ext cx="0" cy="4999765"/>
          </a:xfrm>
          <a:prstGeom prst="line">
            <a:avLst/>
          </a:prstGeom>
          <a:ln w="25400" cmpd="sng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692" y="1849858"/>
            <a:ext cx="1626914" cy="244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63" y="1880651"/>
            <a:ext cx="1626914" cy="244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75" y="1860022"/>
            <a:ext cx="1626914" cy="244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87" y="1839693"/>
            <a:ext cx="1626914" cy="244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1" name="Straight Connector 30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D5A248D-DBDA-4DB2-B108-03C1E3B27C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FCE2108-43B7-4AE1-8A21-A19ED946F6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C1B3E9F-E7B5-419A-843A-FDC94D17F9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8649359-6CE9-4F87-B53C-BB76436B25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994932-2205-4DE3-AF25-82E2EE9AA5D1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48" y="1849858"/>
            <a:ext cx="1626914" cy="244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EF64E8F-D050-43B0-83EF-11773F897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87" y="4362111"/>
            <a:ext cx="1626914" cy="244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12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313878"/>
            <a:ext cx="6057900" cy="62865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Our Rates Are Competitive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CAD3-9F12-4F9B-9110-6B42FD7B161A}" type="slidenum">
              <a:rPr lang="en-US" smtClean="0"/>
              <a:t>14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5684917"/>
            <a:ext cx="57785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2" indent="-228600"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Assumptions:</a:t>
            </a:r>
          </a:p>
          <a:p>
            <a:pPr marL="1143000" lvl="2" indent="-228600"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Water: ¾ inch water meter; 8.5ccf consumption/month</a:t>
            </a:r>
          </a:p>
          <a:p>
            <a:pPr marL="1143000" lvl="2" indent="-228600"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Sewer: 7.5ccf wastewater flow/month</a:t>
            </a:r>
          </a:p>
          <a:p>
            <a:pPr marL="1143000" lvl="2" indent="-228600"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Storm: 10,000sft lot at moderate development level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69D5225-B658-460A-97FD-864DC9848F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5495EDD-6231-45DF-A5BD-52D4C035F5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0CD610-CB1E-4EC6-A8B6-8E3D29D257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A6CE611-E58F-425D-A6D4-8451876B7C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94DE4E4-E076-4FC2-BB1D-42C888F0C39A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FFBBD-2F72-4C21-8919-6C7D74CAFD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6868" r="8168" b="9470"/>
          <a:stretch/>
        </p:blipFill>
        <p:spPr>
          <a:xfrm>
            <a:off x="1943100" y="1065106"/>
            <a:ext cx="6489470" cy="434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339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21669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Serving All Our Residents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idx="1"/>
          </p:nvPr>
        </p:nvSpPr>
        <p:spPr>
          <a:xfrm>
            <a:off x="1486563" y="1479867"/>
            <a:ext cx="7298634" cy="4876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Our Utility Rate and Tax Relief Programs recognize that some residents need help with their utility bill.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Utility Rate Relief</a:t>
            </a:r>
            <a:br>
              <a:rPr lang="en-US" sz="2400" dirty="0"/>
            </a:br>
            <a:r>
              <a:rPr lang="en-US" sz="2400" dirty="0"/>
              <a:t>The city offers low–income seniors (62 and older) and low–income permanently disabled persons relief on their utility costs for water, wastewater, drainage, and solid waste.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Utility Tax Relief</a:t>
            </a:r>
            <a:br>
              <a:rPr lang="en-US" sz="2400" dirty="0"/>
            </a:br>
            <a:r>
              <a:rPr lang="en-US" sz="2400" dirty="0"/>
              <a:t>Bellevue’s Tax Relief Program offers a year-end rebate check for a portion of the Utility Occupation Taxes paid to the city.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CAD3-9F12-4F9B-9110-6B42FD7B161A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ED4691-31E1-42EA-8C83-239E57C3A1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E3B47A-DB66-43B6-96E8-4D93FD3BB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9F0217A-68C3-47F3-8AC8-ABC3A1263D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D7C200-EF13-42B2-87E8-C0A165DD3B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0AFB4DE-7514-4444-AC15-7E2B152AF67E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</p:spTree>
    <p:extLst>
      <p:ext uri="{BB962C8B-B14F-4D97-AF65-F5344CB8AC3E}">
        <p14:creationId xmlns:p14="http://schemas.microsoft.com/office/powerpoint/2010/main" val="1493449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475" y="413614"/>
            <a:ext cx="8046720" cy="96882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A Well-Managed 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952"/>
            <a:ext cx="7010400" cy="4525963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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High Customer Satisfaction Rating</a:t>
            </a:r>
          </a:p>
          <a:p>
            <a:pPr lvl="2">
              <a:spcBef>
                <a:spcPts val="200"/>
              </a:spcBef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87% Customer Satisfaction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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Competitive Rates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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Solid Financial Management</a:t>
            </a:r>
          </a:p>
          <a:p>
            <a:pPr lvl="2">
              <a:spcBef>
                <a:spcPts val="200"/>
              </a:spcBef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No Debt</a:t>
            </a:r>
          </a:p>
          <a:p>
            <a:pPr lvl="2">
              <a:spcBef>
                <a:spcPts val="200"/>
              </a:spcBef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High Bond Rating – Aa1</a:t>
            </a:r>
          </a:p>
          <a:p>
            <a:pPr marL="914400" lvl="1" indent="-457200">
              <a:lnSpc>
                <a:spcPct val="120000"/>
              </a:lnSpc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²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National Standards of Excellence</a:t>
            </a:r>
          </a:p>
          <a:p>
            <a:pPr lvl="2">
              <a:spcBef>
                <a:spcPts val="200"/>
              </a:spcBef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APWA Accreditation</a:t>
            </a:r>
          </a:p>
          <a:p>
            <a:pPr lvl="2">
              <a:spcBef>
                <a:spcPts val="200"/>
              </a:spcBef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AMWA Platinum Award</a:t>
            </a:r>
          </a:p>
          <a:p>
            <a:pPr lvl="2">
              <a:spcBef>
                <a:spcPts val="200"/>
              </a:spcBef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AMWA Sustainability Award</a:t>
            </a:r>
          </a:p>
          <a:p>
            <a:pPr lvl="2">
              <a:spcBef>
                <a:spcPts val="200"/>
              </a:spcBef>
              <a:buClr>
                <a:schemeClr val="bg2">
                  <a:lumMod val="50000"/>
                </a:schemeClr>
              </a:buClr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spcBef>
                <a:spcPts val="200"/>
              </a:spcBef>
              <a:buClr>
                <a:schemeClr val="bg2">
                  <a:lumMod val="50000"/>
                </a:schemeClr>
              </a:buClr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spcBef>
                <a:spcPts val="200"/>
              </a:spcBef>
              <a:buClr>
                <a:schemeClr val="bg2">
                  <a:lumMod val="50000"/>
                </a:schemeClr>
              </a:buClr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CAD3-9F12-4F9B-9110-6B42FD7B161A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AF584F-2EEE-449F-ABEA-7D090A0BB2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517323-6E51-4E10-93AE-96B77E6A58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3E7146-64E1-4C0A-9B82-7A7BC287F9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88767F-8239-4206-974D-A8B8F4A6DB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0938D7C-5C35-48C9-AEDF-B0586EBB0112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</p:spTree>
    <p:extLst>
      <p:ext uri="{BB962C8B-B14F-4D97-AF65-F5344CB8AC3E}">
        <p14:creationId xmlns:p14="http://schemas.microsoft.com/office/powerpoint/2010/main" val="1248753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CAD3-9F12-4F9B-9110-6B42FD7B161A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AF584F-2EEE-449F-ABEA-7D090A0BB2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517323-6E51-4E10-93AE-96B77E6A58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3E7146-64E1-4C0A-9B82-7A7BC287F9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88767F-8239-4206-974D-A8B8F4A6DB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3281CAF-B3F0-4863-9D07-9B0724025B12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78FDF-1347-46B1-B7B1-B5C9EE232452}"/>
              </a:ext>
            </a:extLst>
          </p:cNvPr>
          <p:cNvSpPr txBox="1"/>
          <p:nvPr/>
        </p:nvSpPr>
        <p:spPr>
          <a:xfrm>
            <a:off x="2245661" y="710729"/>
            <a:ext cx="465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Up Next: Tours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4F092-04E2-41FE-ACE7-81DF9E6A9263}"/>
              </a:ext>
            </a:extLst>
          </p:cNvPr>
          <p:cNvSpPr txBox="1"/>
          <p:nvPr/>
        </p:nvSpPr>
        <p:spPr>
          <a:xfrm>
            <a:off x="2752166" y="1474870"/>
            <a:ext cx="6095998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Water Operations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Wastewater Operations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Stormwater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Operations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Stormwater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Education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Solid Waste Programs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Construction Program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Utility System Operations</a:t>
            </a:r>
          </a:p>
        </p:txBody>
      </p:sp>
    </p:spTree>
    <p:extLst>
      <p:ext uri="{BB962C8B-B14F-4D97-AF65-F5344CB8AC3E}">
        <p14:creationId xmlns:p14="http://schemas.microsoft.com/office/powerpoint/2010/main" val="897638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73" y="2085519"/>
            <a:ext cx="8046720" cy="96882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Thank you! 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CAD3-9F12-4F9B-9110-6B42FD7B161A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AF584F-2EEE-449F-ABEA-7D090A0BB2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517323-6E51-4E10-93AE-96B77E6A58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3E7146-64E1-4C0A-9B82-7A7BC287F9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88767F-8239-4206-974D-A8B8F4A6DB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3281CAF-B3F0-4863-9D07-9B0724025B12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</p:spTree>
    <p:extLst>
      <p:ext uri="{BB962C8B-B14F-4D97-AF65-F5344CB8AC3E}">
        <p14:creationId xmlns:p14="http://schemas.microsoft.com/office/powerpoint/2010/main" val="1456699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rgbClr val="0070C0"/>
              </a:buClr>
            </a:pP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</a:rPr>
              <a:t>“Invisible Systems, Visible Benefits”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467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Clr>
                <a:srgbClr val="0070C0"/>
              </a:buClr>
              <a:buNone/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Delivering daily essential services:</a:t>
            </a:r>
          </a:p>
          <a:p>
            <a:pPr marL="0" indent="0">
              <a:spcBef>
                <a:spcPts val="200"/>
              </a:spcBef>
              <a:buClr>
                <a:srgbClr val="0070C0"/>
              </a:buClr>
              <a:buNone/>
            </a:pPr>
            <a:endParaRPr lang="en-US" sz="2800" i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200"/>
              </a:spcBef>
              <a:buClr>
                <a:srgbClr val="0070C0"/>
              </a:buClr>
            </a:pP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Water –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a life critical resource</a:t>
            </a:r>
          </a:p>
          <a:p>
            <a:pPr>
              <a:spcBef>
                <a:spcPts val="200"/>
              </a:spcBef>
              <a:buClr>
                <a:srgbClr val="0070C0"/>
              </a:buClr>
            </a:pP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Wastewater –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protecting public health</a:t>
            </a:r>
          </a:p>
          <a:p>
            <a:pPr>
              <a:spcBef>
                <a:spcPts val="200"/>
              </a:spcBef>
              <a:buClr>
                <a:srgbClr val="0070C0"/>
              </a:buClr>
            </a:pP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Storm &amp; Surface Water –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protecting the environment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200"/>
              </a:spcBef>
              <a:buClr>
                <a:srgbClr val="0070C0"/>
              </a:buClr>
            </a:pP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Solid Waste Services –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encouraging sustainability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200"/>
              </a:spcBef>
              <a:buClr>
                <a:srgbClr val="0070C0"/>
              </a:buClr>
              <a:buNone/>
            </a:pP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200"/>
              </a:spcBef>
              <a:buClr>
                <a:srgbClr val="0070C0"/>
              </a:buClr>
              <a:buNone/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in a manner that is environmentally responsible and cost-competitive </a:t>
            </a:r>
          </a:p>
          <a:p>
            <a:pPr marL="0" lvl="0" indent="0">
              <a:spcBef>
                <a:spcPts val="200"/>
              </a:spcBef>
              <a:buClr>
                <a:srgbClr val="0070C0"/>
              </a:buClr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CAD3-9F12-4F9B-9110-6B42FD7B161A}" type="slidenum">
              <a:rPr lang="en-US" smtClean="0"/>
              <a:t>2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E42649-EC74-4E81-A261-A8D9AB6D20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DDFDAC-D2D4-4893-BDB3-FDAC95129A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B40A07-E038-47CC-8BD2-7120EAF683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75181C-AB13-4F02-A1E0-02498C4A98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067859-0503-47E8-8A69-00750B63C37F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</p:spTree>
    <p:extLst>
      <p:ext uri="{BB962C8B-B14F-4D97-AF65-F5344CB8AC3E}">
        <p14:creationId xmlns:p14="http://schemas.microsoft.com/office/powerpoint/2010/main" val="269774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245" y="415241"/>
            <a:ext cx="4627241" cy="103663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Bellevue 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209" y="2396169"/>
            <a:ext cx="6359591" cy="3637015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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 Out of sight, out of mind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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 Each utility independent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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 Rates are primary source of revenue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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 Utility business is capital intensive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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 Services are not scalable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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 Service vs. commodity</a:t>
            </a:r>
          </a:p>
          <a:p>
            <a:pPr marL="457200" lvl="1" indent="0">
              <a:lnSpc>
                <a:spcPct val="150000"/>
              </a:lnSpc>
              <a:spcBef>
                <a:spcPts val="200"/>
              </a:spcBef>
              <a:buClr>
                <a:schemeClr val="bg2">
                  <a:lumMod val="50000"/>
                </a:schemeClr>
              </a:buClr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CAD3-9F12-4F9B-9110-6B42FD7B161A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28E8AF3-6192-497B-9313-6CDBA08DA4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EDB9A7-FAAD-4566-A6F8-5FC38D4C72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34F4D7-F381-4841-97C0-725070B21E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4DECC4-FBE6-4DDF-BC03-E3976D8ED2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AA21B5-A1F3-466E-A7DA-92C49824AE99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A83C7-CC74-4B0C-975F-76D107782D3B}"/>
              </a:ext>
            </a:extLst>
          </p:cNvPr>
          <p:cNvSpPr txBox="1"/>
          <p:nvPr/>
        </p:nvSpPr>
        <p:spPr>
          <a:xfrm>
            <a:off x="2527596" y="1662414"/>
            <a:ext cx="517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Unique among city departments: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97D36D2-DAEA-49DF-AA15-860FC876D0F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55" y="1315518"/>
            <a:ext cx="7090031" cy="490240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13F548-FDE0-48D2-94BD-251850F1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6DC07F-6DD4-4953-A264-D82B6DEA1063}"/>
              </a:ext>
            </a:extLst>
          </p:cNvPr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8583A2-A362-4FBC-A294-F520F484640B}"/>
              </a:ext>
            </a:extLst>
          </p:cNvPr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7FCA2E-2DC9-40BF-93DA-8B7D90C8D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E9917D-588D-4D36-91A8-1BAB6035D7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9A6FB9-9485-4E6B-8C4D-E2406E59C8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6B1FF3-8E0B-448E-A384-DA46195295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5A8841-823D-454F-B329-4E130E56513D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C35AF-3F21-45F6-BE05-CC99C27E2EE0}"/>
              </a:ext>
            </a:extLst>
          </p:cNvPr>
          <p:cNvSpPr txBox="1"/>
          <p:nvPr/>
        </p:nvSpPr>
        <p:spPr>
          <a:xfrm>
            <a:off x="1359672" y="239713"/>
            <a:ext cx="73271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Text the word “utilities” to 22333.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84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4790" y="6155678"/>
            <a:ext cx="2133600" cy="365125"/>
          </a:xfrm>
        </p:spPr>
        <p:txBody>
          <a:bodyPr/>
          <a:lstStyle/>
          <a:p>
            <a:fld id="{68F4CAD3-9F12-4F9B-9110-6B42FD7B161A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8" name="Chart 17"/>
          <p:cNvGraphicFramePr/>
          <p:nvPr>
            <p:extLst/>
          </p:nvPr>
        </p:nvGraphicFramePr>
        <p:xfrm>
          <a:off x="2199640" y="1677221"/>
          <a:ext cx="6487160" cy="417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87145" y="236748"/>
            <a:ext cx="71882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2018 Utilities Budgeted Expenses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$144.3M</a:t>
            </a:r>
          </a:p>
          <a:p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23151" y="2567058"/>
            <a:ext cx="18208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53%</a:t>
            </a:r>
          </a:p>
          <a:p>
            <a:r>
              <a:rPr lang="en-US" sz="1400" b="1" i="1" dirty="0"/>
              <a:t>Financial Obligations</a:t>
            </a:r>
          </a:p>
          <a:p>
            <a:pPr marL="285750" indent="-285750">
              <a:buFontTx/>
              <a:buChar char="-"/>
            </a:pPr>
            <a:r>
              <a:rPr lang="en-US" sz="1400" b="1" i="1" dirty="0"/>
              <a:t>Taxes/Support Services</a:t>
            </a:r>
          </a:p>
          <a:p>
            <a:pPr marL="285750" indent="-285750">
              <a:buFontTx/>
              <a:buChar char="-"/>
            </a:pPr>
            <a:r>
              <a:rPr lang="en-US" sz="1400" b="1" i="1" dirty="0"/>
              <a:t>Purchased Water</a:t>
            </a:r>
          </a:p>
          <a:p>
            <a:pPr marL="285750" indent="-285750">
              <a:buFontTx/>
              <a:buChar char="-"/>
            </a:pPr>
            <a:r>
              <a:rPr lang="en-US" sz="1400" b="1" i="1" dirty="0"/>
              <a:t>Wastewater Treatment</a:t>
            </a:r>
          </a:p>
          <a:p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40404" y="1612951"/>
            <a:ext cx="2346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28</a:t>
            </a:r>
            <a:r>
              <a:rPr lang="en-US" sz="4400" b="1" i="1" dirty="0"/>
              <a:t>%</a:t>
            </a:r>
          </a:p>
          <a:p>
            <a:pPr algn="ctr"/>
            <a:r>
              <a:rPr lang="en-US" sz="1400" b="1" i="1" dirty="0"/>
              <a:t>Renewing &amp; Replacing Infrastructure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40405" y="4405907"/>
            <a:ext cx="2305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19%</a:t>
            </a:r>
          </a:p>
          <a:p>
            <a:pPr algn="ctr"/>
            <a:r>
              <a:rPr lang="en-US" sz="1400" b="1" i="1" dirty="0"/>
              <a:t>Maintaining and Operating the Utility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798F295-69D0-43D4-B79D-B851A1FCB8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638CE0-3334-4B3C-8266-EAEF2CFB4D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683D12-066F-411D-ACCC-4F6EEA199E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219EA5-B5A1-43A7-9087-3BBE6D1091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E3485F-2699-487B-8E21-8DE05BEBF21A}"/>
              </a:ext>
            </a:extLst>
          </p:cNvPr>
          <p:cNvSpPr txBox="1"/>
          <p:nvPr/>
        </p:nvSpPr>
        <p:spPr>
          <a:xfrm>
            <a:off x="3394568" y="3943429"/>
            <a:ext cx="1405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Local </a:t>
            </a:r>
          </a:p>
          <a:p>
            <a:pPr algn="ctr"/>
            <a:r>
              <a:rPr lang="en-US" b="1" dirty="0"/>
              <a:t>Operations</a:t>
            </a:r>
          </a:p>
          <a:p>
            <a:pPr algn="ctr"/>
            <a:r>
              <a:rPr lang="en-US" b="1" dirty="0"/>
              <a:t>$27.9M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80BB1-3971-4163-A33E-B15E4FB6C30A}"/>
              </a:ext>
            </a:extLst>
          </p:cNvPr>
          <p:cNvSpPr txBox="1"/>
          <p:nvPr/>
        </p:nvSpPr>
        <p:spPr>
          <a:xfrm>
            <a:off x="5707085" y="4220428"/>
            <a:ext cx="118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Wholesale</a:t>
            </a:r>
          </a:p>
          <a:p>
            <a:pPr algn="ctr"/>
            <a:r>
              <a:rPr lang="en-US" b="1" dirty="0"/>
              <a:t>$56.0M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3F1BB4-C35E-45EF-A807-D057AEBB594F}"/>
              </a:ext>
            </a:extLst>
          </p:cNvPr>
          <p:cNvSpPr txBox="1"/>
          <p:nvPr/>
        </p:nvSpPr>
        <p:spPr>
          <a:xfrm>
            <a:off x="5523432" y="2118449"/>
            <a:ext cx="1181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Taxes/</a:t>
            </a:r>
          </a:p>
          <a:p>
            <a:pPr algn="ctr"/>
            <a:r>
              <a:rPr lang="en-US" b="1" dirty="0" err="1"/>
              <a:t>Interfunds</a:t>
            </a:r>
            <a:endParaRPr lang="en-US" b="1" dirty="0"/>
          </a:p>
          <a:p>
            <a:pPr algn="ctr"/>
            <a:r>
              <a:rPr lang="en-US" b="1" dirty="0"/>
              <a:t>$19.4M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AEDF64-5A7C-4CF8-818E-93476557EECC}"/>
              </a:ext>
            </a:extLst>
          </p:cNvPr>
          <p:cNvSpPr txBox="1"/>
          <p:nvPr/>
        </p:nvSpPr>
        <p:spPr>
          <a:xfrm>
            <a:off x="3513396" y="2429150"/>
            <a:ext cx="176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Capital Investments</a:t>
            </a:r>
          </a:p>
          <a:p>
            <a:pPr algn="ctr"/>
            <a:r>
              <a:rPr lang="en-US" b="1" dirty="0"/>
              <a:t>$41.0M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93A07B-1E1B-4F13-9E81-40DAAD49BF4C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</p:spTree>
    <p:extLst>
      <p:ext uri="{BB962C8B-B14F-4D97-AF65-F5344CB8AC3E}">
        <p14:creationId xmlns:p14="http://schemas.microsoft.com/office/powerpoint/2010/main" val="1429037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6E76596-762D-4C4F-8833-BA705B7AE49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16" y="863270"/>
            <a:ext cx="6970084" cy="51314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A4C7DD-AAAF-42B4-811B-CB533F0A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4AC72F-B310-4120-B8AB-9678601E337A}"/>
              </a:ext>
            </a:extLst>
          </p:cNvPr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E19A666-1D5A-42A1-A8B7-931A20EFD436}"/>
              </a:ext>
            </a:extLst>
          </p:cNvPr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4DD805-9CFE-4189-B3A7-A170CA0F2D78}"/>
              </a:ext>
            </a:extLst>
          </p:cNvPr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B46F5FE-0DBD-45E5-A778-439D6820EB75}"/>
              </a:ext>
            </a:extLst>
          </p:cNvPr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A08193-C3C6-4865-A4EE-2377204232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796F81-8276-4221-AE84-2017394B46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51C89B-17D3-45C8-9041-AA2963F6F2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988CC4-F22B-4EC8-B032-42CD1068D2F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8FAA06-988F-4908-BDD0-3CD9988CE9E5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</p:spTree>
    <p:extLst>
      <p:ext uri="{BB962C8B-B14F-4D97-AF65-F5344CB8AC3E}">
        <p14:creationId xmlns:p14="http://schemas.microsoft.com/office/powerpoint/2010/main" val="3539422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15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Managing Aging Infrastructure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BFEFF39-3B4B-4BD2-8B95-FB3A44D1C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EBBD5E-5F75-4F52-B43A-20F39A2CFA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536883-359F-4366-A81E-C04AFEFC7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579E261-F299-4A85-90A7-29B1EDEEC7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1482CF2-4034-4467-9BA4-9B45188B316A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10E97-6F7B-4517-8231-2079DD63D1A2}"/>
              </a:ext>
            </a:extLst>
          </p:cNvPr>
          <p:cNvSpPr txBox="1"/>
          <p:nvPr/>
        </p:nvSpPr>
        <p:spPr>
          <a:xfrm>
            <a:off x="2509403" y="1009452"/>
            <a:ext cx="563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2">
                    <a:lumMod val="25000"/>
                  </a:schemeClr>
                </a:solidFill>
              </a:rPr>
              <a:t>Not too soon. Not too late.</a:t>
            </a:r>
            <a:endParaRPr lang="en-US" sz="3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6F1D9F-B94F-4347-91C6-85406F34FF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7" y="1780930"/>
            <a:ext cx="2451528" cy="4358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174E23-6A16-43B0-AAD1-7E8DE747B5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" r="7258" b="19411"/>
          <a:stretch/>
        </p:blipFill>
        <p:spPr>
          <a:xfrm>
            <a:off x="5194296" y="4526613"/>
            <a:ext cx="2620533" cy="161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73FC0A-3C3A-4FFD-BDB5-B968061070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r="21263"/>
          <a:stretch/>
        </p:blipFill>
        <p:spPr>
          <a:xfrm>
            <a:off x="5194296" y="1780930"/>
            <a:ext cx="2620536" cy="25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4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519" y="37898"/>
            <a:ext cx="6725195" cy="191634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Investing in the Future</a:t>
            </a:r>
            <a:b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Smart Water Meters Coming to Bellevue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B3B-FF7B-473C-9FA7-D1DE6FA92401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945B780-2FFD-49CB-9792-AF4D85AD8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D501A2-00EC-47AC-8A3A-459C791B3A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DD49FF-DEED-4CB7-9DE4-68968B4A3A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E836F0-04C1-40E9-8744-86947B385A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2" descr="Diagram of how smart water meters work.">
            <a:extLst>
              <a:ext uri="{FF2B5EF4-FFF2-40B4-BE49-F238E27FC236}">
                <a16:creationId xmlns:a16="http://schemas.microsoft.com/office/drawing/2014/main" id="{7E543970-4CDF-4611-9537-39FAD3EE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21" y="1954245"/>
            <a:ext cx="5291990" cy="34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62847E-B501-41F6-AEA6-F81584AD0A0E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</p:spTree>
    <p:extLst>
      <p:ext uri="{BB962C8B-B14F-4D97-AF65-F5344CB8AC3E}">
        <p14:creationId xmlns:p14="http://schemas.microsoft.com/office/powerpoint/2010/main" val="332703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239" y="-114300"/>
            <a:ext cx="681228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Water Is Life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31271" y="5574744"/>
            <a:ext cx="6540234" cy="2703016"/>
          </a:xfrm>
        </p:spPr>
        <p:txBody>
          <a:bodyPr>
            <a:noAutofit/>
          </a:bodyPr>
          <a:lstStyle/>
          <a:p>
            <a:pPr marL="457200" lvl="1" indent="0" fontAlgn="base">
              <a:lnSpc>
                <a:spcPct val="150000"/>
              </a:lnSpc>
              <a:spcBef>
                <a:spcPts val="200"/>
              </a:spcBef>
              <a:buClr>
                <a:schemeClr val="bg2">
                  <a:lumMod val="50000"/>
                </a:schemeClr>
              </a:buClr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The Cedar River Watershed in the Cascade Mountains – protected from human activity and development.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3772" y="6356350"/>
            <a:ext cx="2133600" cy="365125"/>
          </a:xfrm>
        </p:spPr>
        <p:txBody>
          <a:bodyPr/>
          <a:lstStyle/>
          <a:p>
            <a:fld id="{B9C3BB3B-FF7B-473C-9FA7-D1DE6FA92401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97280" y="0"/>
            <a:ext cx="0" cy="685800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A5563F1-8891-4318-9CB9-6EB95EFCC1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749788"/>
            <a:ext cx="914400" cy="139732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E1BF74-7484-4554-86D4-6580BBD2B3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4"/>
          <a:stretch/>
        </p:blipFill>
        <p:spPr>
          <a:xfrm>
            <a:off x="65968" y="5237602"/>
            <a:ext cx="924632" cy="1472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15D41D-85CF-4B14-9952-CE445AAC7F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4099"/>
            <a:ext cx="914400" cy="1219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52D44E-99B7-4262-9704-83F5B63F11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6570"/>
          <a:stretch/>
        </p:blipFill>
        <p:spPr>
          <a:xfrm rot="5400000">
            <a:off x="-229051" y="1107788"/>
            <a:ext cx="1539145" cy="952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EE692-06AA-4595-80D3-B32AF757EC89}"/>
              </a:ext>
            </a:extLst>
          </p:cNvPr>
          <p:cNvSpPr txBox="1"/>
          <p:nvPr/>
        </p:nvSpPr>
        <p:spPr>
          <a:xfrm>
            <a:off x="1629239" y="884829"/>
            <a:ext cx="720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buClr>
                <a:srgbClr val="0070C0"/>
              </a:buClr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We have some of the best water in the country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25A6B-19A4-4CE2-BC86-44AA38F05FEA}"/>
              </a:ext>
            </a:extLst>
          </p:cNvPr>
          <p:cNvSpPr/>
          <p:nvPr/>
        </p:nvSpPr>
        <p:spPr>
          <a:xfrm>
            <a:off x="-35312" y="92076"/>
            <a:ext cx="11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bg2"/>
                </a:solidFill>
              </a:rPr>
              <a:t>Neighborhood Leadership Gathering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E0219-4B4B-4D28-A6D2-5A6569FE96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32" y="1613868"/>
            <a:ext cx="6096000" cy="39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48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239f760-eb5a-4e81-a075-61a0583d6ac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e4d8ae0-1455-4a99-b29b-93690f4da0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e9321f2-d56c-4369-98a2-0597ce0222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0</TotalTime>
  <Words>454</Words>
  <Application>Microsoft Office PowerPoint</Application>
  <PresentationFormat>On-screen Show (4:3)</PresentationFormat>
  <Paragraphs>138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1_Office Theme</vt:lpstr>
      <vt:lpstr>PowerPoint Presentation</vt:lpstr>
      <vt:lpstr>“Invisible Systems, Visible Benefits”</vt:lpstr>
      <vt:lpstr>Bellevue Utilities</vt:lpstr>
      <vt:lpstr>PowerPoint Presentation</vt:lpstr>
      <vt:lpstr>PowerPoint Presentation</vt:lpstr>
      <vt:lpstr>PowerPoint Presentation</vt:lpstr>
      <vt:lpstr>Managing Aging Infrastructure </vt:lpstr>
      <vt:lpstr>Investing in the Future Smart Water Meters Coming to Bellevue</vt:lpstr>
      <vt:lpstr>Water Is Life</vt:lpstr>
      <vt:lpstr>Stewards of Customer Dollars</vt:lpstr>
      <vt:lpstr>Utility Services for Dollars a Day </vt:lpstr>
      <vt:lpstr>PowerPoint Presentation</vt:lpstr>
      <vt:lpstr>PowerPoint Presentation</vt:lpstr>
      <vt:lpstr>Our Rates Are Competitive</vt:lpstr>
      <vt:lpstr>Serving All Our Residents</vt:lpstr>
      <vt:lpstr>A Well-Managed Utility</vt:lpstr>
      <vt:lpstr>PowerPoint Presentation</vt:lpstr>
      <vt:lpstr>Thank you! 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2012-11-26T18:11:02Z</dcterms:created>
  <dcterms:modified xsi:type="dcterms:W3CDTF">2018-09-17T17:47:22Z</dcterms:modified>
</cp:coreProperties>
</file>