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9" r:id="rId3"/>
    <p:sldId id="300" r:id="rId4"/>
    <p:sldId id="301" r:id="rId5"/>
    <p:sldId id="284" r:id="rId6"/>
    <p:sldId id="281" r:id="rId7"/>
    <p:sldId id="263" r:id="rId8"/>
    <p:sldId id="279" r:id="rId9"/>
    <p:sldId id="289" r:id="rId10"/>
    <p:sldId id="290" r:id="rId11"/>
    <p:sldId id="291" r:id="rId12"/>
    <p:sldId id="292" r:id="rId13"/>
    <p:sldId id="293" r:id="rId14"/>
    <p:sldId id="283" r:id="rId15"/>
    <p:sldId id="294" r:id="rId16"/>
    <p:sldId id="280" r:id="rId17"/>
    <p:sldId id="268" r:id="rId18"/>
    <p:sldId id="288" r:id="rId19"/>
    <p:sldId id="265" r:id="rId20"/>
    <p:sldId id="295" r:id="rId21"/>
    <p:sldId id="286" r:id="rId22"/>
    <p:sldId id="30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4AFE4"/>
    <a:srgbClr val="80A5F8"/>
    <a:srgbClr val="DAA600"/>
    <a:srgbClr val="07116F"/>
    <a:srgbClr val="DC143C"/>
    <a:srgbClr val="B22222"/>
    <a:srgbClr val="FF9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332" y="78"/>
      </p:cViewPr>
      <p:guideLst>
        <p:guide orient="horz" pos="1128"/>
        <p:guide pos="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2328" y="-8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14A14-9758-4D74-94AC-7C5E7F9910EF}" type="doc">
      <dgm:prSet loTypeId="urn:microsoft.com/office/officeart/2005/8/layout/orgChart1" loCatId="hierarchy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5714D392-F665-40E7-8475-B5EABAC9A0C3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b="1" dirty="0"/>
            <a:t>Comprehensive Plan </a:t>
          </a:r>
        </a:p>
        <a:p>
          <a:pPr>
            <a:spcAft>
              <a:spcPts val="600"/>
            </a:spcAft>
          </a:pPr>
          <a:r>
            <a:rPr lang="en-US" sz="2000" b="1" dirty="0"/>
            <a:t>Volume 1</a:t>
          </a:r>
        </a:p>
      </dgm:t>
    </dgm:pt>
    <dgm:pt modelId="{7B0CAC21-90C3-41E1-AA80-EF5BB1742270}" type="parTrans" cxnId="{81F00E7E-FDA2-4C37-BC9F-A1AA4AE33710}">
      <dgm:prSet/>
      <dgm:spPr/>
      <dgm:t>
        <a:bodyPr/>
        <a:lstStyle/>
        <a:p>
          <a:endParaRPr lang="en-US"/>
        </a:p>
      </dgm:t>
    </dgm:pt>
    <dgm:pt modelId="{55640DF4-321B-4F08-90C4-620BD3F799A1}" type="sibTrans" cxnId="{81F00E7E-FDA2-4C37-BC9F-A1AA4AE33710}">
      <dgm:prSet/>
      <dgm:spPr/>
      <dgm:t>
        <a:bodyPr/>
        <a:lstStyle/>
        <a:p>
          <a:endParaRPr lang="en-US"/>
        </a:p>
      </dgm:t>
    </dgm:pt>
    <dgm:pt modelId="{D676CB60-B350-4C6D-AA69-657CB9A83B21}">
      <dgm:prSet phldrT="[Text]" custT="1"/>
      <dgm:spPr/>
      <dgm:t>
        <a:bodyPr/>
        <a:lstStyle/>
        <a:p>
          <a:r>
            <a:rPr lang="en-US" sz="2400" b="1" dirty="0"/>
            <a:t>Neighborhood Area Plans</a:t>
          </a:r>
        </a:p>
        <a:p>
          <a:r>
            <a:rPr lang="en-US" sz="2300" b="1" dirty="0"/>
            <a:t>CP Volume 2</a:t>
          </a:r>
        </a:p>
      </dgm:t>
    </dgm:pt>
    <dgm:pt modelId="{B0AE262D-7CB8-4569-89FC-204A1D0BD1FD}" type="parTrans" cxnId="{3275D8B6-B8D0-43B1-BC50-06D7D8DB0837}">
      <dgm:prSet/>
      <dgm:spPr/>
      <dgm:t>
        <a:bodyPr/>
        <a:lstStyle/>
        <a:p>
          <a:endParaRPr lang="en-US"/>
        </a:p>
      </dgm:t>
    </dgm:pt>
    <dgm:pt modelId="{84FE116F-E73A-4A2D-9EEC-D58CEC24DD3A}" type="sibTrans" cxnId="{3275D8B6-B8D0-43B1-BC50-06D7D8DB0837}">
      <dgm:prSet/>
      <dgm:spPr/>
      <dgm:t>
        <a:bodyPr/>
        <a:lstStyle/>
        <a:p>
          <a:endParaRPr lang="en-US"/>
        </a:p>
      </dgm:t>
    </dgm:pt>
    <dgm:pt modelId="{6792AB53-2D82-48A6-B982-8A44F2FC6DF0}">
      <dgm:prSet phldrT="[Text]" custT="1"/>
      <dgm:spPr/>
      <dgm:t>
        <a:bodyPr/>
        <a:lstStyle/>
        <a:p>
          <a:r>
            <a:rPr lang="en-US" sz="2400" b="1" dirty="0"/>
            <a:t>Land Use Regulations</a:t>
          </a:r>
        </a:p>
      </dgm:t>
    </dgm:pt>
    <dgm:pt modelId="{A6C04702-A0DB-46C6-969A-7645BC9C1072}" type="parTrans" cxnId="{A887BDE1-A7A1-49E8-87B1-2BA3B2144BE5}">
      <dgm:prSet/>
      <dgm:spPr/>
      <dgm:t>
        <a:bodyPr/>
        <a:lstStyle/>
        <a:p>
          <a:endParaRPr lang="en-US"/>
        </a:p>
      </dgm:t>
    </dgm:pt>
    <dgm:pt modelId="{35AED528-4B89-4FF9-9390-2DC07649F5E8}" type="sibTrans" cxnId="{A887BDE1-A7A1-49E8-87B1-2BA3B2144BE5}">
      <dgm:prSet/>
      <dgm:spPr/>
      <dgm:t>
        <a:bodyPr/>
        <a:lstStyle/>
        <a:p>
          <a:endParaRPr lang="en-US"/>
        </a:p>
      </dgm:t>
    </dgm:pt>
    <dgm:pt modelId="{56858A6B-5F89-4D9C-A263-4A919CB5799C}" type="pres">
      <dgm:prSet presAssocID="{C8A14A14-9758-4D74-94AC-7C5E7F991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772BC5F-16A4-4F55-9242-003A1D9400C6}" type="pres">
      <dgm:prSet presAssocID="{5714D392-F665-40E7-8475-B5EABAC9A0C3}" presName="hierRoot1" presStyleCnt="0">
        <dgm:presLayoutVars>
          <dgm:hierBranch val="init"/>
        </dgm:presLayoutVars>
      </dgm:prSet>
      <dgm:spPr/>
    </dgm:pt>
    <dgm:pt modelId="{61292DD1-C2A6-4461-85A2-E33E9C488ED8}" type="pres">
      <dgm:prSet presAssocID="{5714D392-F665-40E7-8475-B5EABAC9A0C3}" presName="rootComposite1" presStyleCnt="0"/>
      <dgm:spPr/>
    </dgm:pt>
    <dgm:pt modelId="{2101A1CF-8B93-4547-BE2C-D2810E84FFAB}" type="pres">
      <dgm:prSet presAssocID="{5714D392-F665-40E7-8475-B5EABAC9A0C3}" presName="rootText1" presStyleLbl="node0" presStyleIdx="0" presStyleCnt="1" custScaleX="210819" custLinFactNeighborX="-518" custLinFactNeighborY="-58044">
        <dgm:presLayoutVars>
          <dgm:chPref val="3"/>
        </dgm:presLayoutVars>
      </dgm:prSet>
      <dgm:spPr/>
    </dgm:pt>
    <dgm:pt modelId="{A8C1447F-A1D5-4549-8FFF-515F367EE2A1}" type="pres">
      <dgm:prSet presAssocID="{5714D392-F665-40E7-8475-B5EABAC9A0C3}" presName="rootConnector1" presStyleLbl="node1" presStyleIdx="0" presStyleCnt="0"/>
      <dgm:spPr/>
    </dgm:pt>
    <dgm:pt modelId="{B5BBCD67-4B7C-4CF9-B661-825A11534880}" type="pres">
      <dgm:prSet presAssocID="{5714D392-F665-40E7-8475-B5EABAC9A0C3}" presName="hierChild2" presStyleCnt="0"/>
      <dgm:spPr/>
    </dgm:pt>
    <dgm:pt modelId="{F2FA3E67-00D9-4FD4-8E6F-8480FF53B368}" type="pres">
      <dgm:prSet presAssocID="{B0AE262D-7CB8-4569-89FC-204A1D0BD1FD}" presName="Name37" presStyleLbl="parChTrans1D2" presStyleIdx="0" presStyleCnt="2"/>
      <dgm:spPr/>
    </dgm:pt>
    <dgm:pt modelId="{0CB1E0AF-8BC0-4FFE-A433-BB7D5900A7C9}" type="pres">
      <dgm:prSet presAssocID="{D676CB60-B350-4C6D-AA69-657CB9A83B21}" presName="hierRoot2" presStyleCnt="0">
        <dgm:presLayoutVars>
          <dgm:hierBranch val="init"/>
        </dgm:presLayoutVars>
      </dgm:prSet>
      <dgm:spPr/>
    </dgm:pt>
    <dgm:pt modelId="{AAC8F885-070E-4507-9EC2-C9F6D3C1ABAE}" type="pres">
      <dgm:prSet presAssocID="{D676CB60-B350-4C6D-AA69-657CB9A83B21}" presName="rootComposite" presStyleCnt="0"/>
      <dgm:spPr/>
    </dgm:pt>
    <dgm:pt modelId="{F2C33689-8F1F-4B4B-928B-DE53A599E025}" type="pres">
      <dgm:prSet presAssocID="{D676CB60-B350-4C6D-AA69-657CB9A83B21}" presName="rootText" presStyleLbl="node2" presStyleIdx="0" presStyleCnt="2" custScaleX="108261" custScaleY="128968">
        <dgm:presLayoutVars>
          <dgm:chPref val="3"/>
        </dgm:presLayoutVars>
      </dgm:prSet>
      <dgm:spPr/>
    </dgm:pt>
    <dgm:pt modelId="{E46309B9-4BB4-40D5-912B-E9AEF3B8F6E6}" type="pres">
      <dgm:prSet presAssocID="{D676CB60-B350-4C6D-AA69-657CB9A83B21}" presName="rootConnector" presStyleLbl="node2" presStyleIdx="0" presStyleCnt="2"/>
      <dgm:spPr/>
    </dgm:pt>
    <dgm:pt modelId="{A3BBAFB1-900A-4EFB-83A5-5033ABF803CD}" type="pres">
      <dgm:prSet presAssocID="{D676CB60-B350-4C6D-AA69-657CB9A83B21}" presName="hierChild4" presStyleCnt="0"/>
      <dgm:spPr/>
    </dgm:pt>
    <dgm:pt modelId="{87D3F1CD-D18B-4945-9706-B11199AA2569}" type="pres">
      <dgm:prSet presAssocID="{D676CB60-B350-4C6D-AA69-657CB9A83B21}" presName="hierChild5" presStyleCnt="0"/>
      <dgm:spPr/>
    </dgm:pt>
    <dgm:pt modelId="{F452D398-167F-45EC-B7A1-27E3174FB232}" type="pres">
      <dgm:prSet presAssocID="{A6C04702-A0DB-46C6-969A-7645BC9C1072}" presName="Name37" presStyleLbl="parChTrans1D2" presStyleIdx="1" presStyleCnt="2"/>
      <dgm:spPr/>
    </dgm:pt>
    <dgm:pt modelId="{9DE6610C-0936-4322-B9D7-A044ED2C22C4}" type="pres">
      <dgm:prSet presAssocID="{6792AB53-2D82-48A6-B982-8A44F2FC6DF0}" presName="hierRoot2" presStyleCnt="0">
        <dgm:presLayoutVars>
          <dgm:hierBranch val="init"/>
        </dgm:presLayoutVars>
      </dgm:prSet>
      <dgm:spPr/>
    </dgm:pt>
    <dgm:pt modelId="{8002DC89-1449-4EAB-9E32-1346D16F30AF}" type="pres">
      <dgm:prSet presAssocID="{6792AB53-2D82-48A6-B982-8A44F2FC6DF0}" presName="rootComposite" presStyleCnt="0"/>
      <dgm:spPr/>
    </dgm:pt>
    <dgm:pt modelId="{3F37D885-A460-40CF-B1F5-CBCF2142F5DD}" type="pres">
      <dgm:prSet presAssocID="{6792AB53-2D82-48A6-B982-8A44F2FC6DF0}" presName="rootText" presStyleLbl="node2" presStyleIdx="1" presStyleCnt="2" custScaleX="92464">
        <dgm:presLayoutVars>
          <dgm:chPref val="3"/>
        </dgm:presLayoutVars>
      </dgm:prSet>
      <dgm:spPr/>
    </dgm:pt>
    <dgm:pt modelId="{5076FEB8-9D23-4738-BE9B-D8F72223FC42}" type="pres">
      <dgm:prSet presAssocID="{6792AB53-2D82-48A6-B982-8A44F2FC6DF0}" presName="rootConnector" presStyleLbl="node2" presStyleIdx="1" presStyleCnt="2"/>
      <dgm:spPr/>
    </dgm:pt>
    <dgm:pt modelId="{1C65B053-56D2-4FB8-8484-723D315D0D45}" type="pres">
      <dgm:prSet presAssocID="{6792AB53-2D82-48A6-B982-8A44F2FC6DF0}" presName="hierChild4" presStyleCnt="0"/>
      <dgm:spPr/>
    </dgm:pt>
    <dgm:pt modelId="{B170C1C2-A5F9-4E00-9198-BC12FDD4D88B}" type="pres">
      <dgm:prSet presAssocID="{6792AB53-2D82-48A6-B982-8A44F2FC6DF0}" presName="hierChild5" presStyleCnt="0"/>
      <dgm:spPr/>
    </dgm:pt>
    <dgm:pt modelId="{B3D42F00-D211-43F6-83FC-766B7FB8B771}" type="pres">
      <dgm:prSet presAssocID="{5714D392-F665-40E7-8475-B5EABAC9A0C3}" presName="hierChild3" presStyleCnt="0"/>
      <dgm:spPr/>
    </dgm:pt>
  </dgm:ptLst>
  <dgm:cxnLst>
    <dgm:cxn modelId="{CBE2C35D-2583-4096-AEE4-C1A3D7A985BA}" type="presOf" srcId="{D676CB60-B350-4C6D-AA69-657CB9A83B21}" destId="{E46309B9-4BB4-40D5-912B-E9AEF3B8F6E6}" srcOrd="1" destOrd="0" presId="urn:microsoft.com/office/officeart/2005/8/layout/orgChart1"/>
    <dgm:cxn modelId="{58A20A5E-BA9B-4F1D-9186-3E4D15F69427}" type="presOf" srcId="{5714D392-F665-40E7-8475-B5EABAC9A0C3}" destId="{2101A1CF-8B93-4547-BE2C-D2810E84FFAB}" srcOrd="0" destOrd="0" presId="urn:microsoft.com/office/officeart/2005/8/layout/orgChart1"/>
    <dgm:cxn modelId="{344B064A-8D06-410D-8F84-CFC90DE100E0}" type="presOf" srcId="{5714D392-F665-40E7-8475-B5EABAC9A0C3}" destId="{A8C1447F-A1D5-4549-8FFF-515F367EE2A1}" srcOrd="1" destOrd="0" presId="urn:microsoft.com/office/officeart/2005/8/layout/orgChart1"/>
    <dgm:cxn modelId="{3598E16B-6231-447A-8D0D-05ED176732C2}" type="presOf" srcId="{A6C04702-A0DB-46C6-969A-7645BC9C1072}" destId="{F452D398-167F-45EC-B7A1-27E3174FB232}" srcOrd="0" destOrd="0" presId="urn:microsoft.com/office/officeart/2005/8/layout/orgChart1"/>
    <dgm:cxn modelId="{81F00E7E-FDA2-4C37-BC9F-A1AA4AE33710}" srcId="{C8A14A14-9758-4D74-94AC-7C5E7F9910EF}" destId="{5714D392-F665-40E7-8475-B5EABAC9A0C3}" srcOrd="0" destOrd="0" parTransId="{7B0CAC21-90C3-41E1-AA80-EF5BB1742270}" sibTransId="{55640DF4-321B-4F08-90C4-620BD3F799A1}"/>
    <dgm:cxn modelId="{34758D84-4332-4B19-8A4A-70A0E4E846C0}" type="presOf" srcId="{6792AB53-2D82-48A6-B982-8A44F2FC6DF0}" destId="{5076FEB8-9D23-4738-BE9B-D8F72223FC42}" srcOrd="1" destOrd="0" presId="urn:microsoft.com/office/officeart/2005/8/layout/orgChart1"/>
    <dgm:cxn modelId="{7FB9A285-D996-417F-BBDF-32C72BFD2646}" type="presOf" srcId="{D676CB60-B350-4C6D-AA69-657CB9A83B21}" destId="{F2C33689-8F1F-4B4B-928B-DE53A599E025}" srcOrd="0" destOrd="0" presId="urn:microsoft.com/office/officeart/2005/8/layout/orgChart1"/>
    <dgm:cxn modelId="{1382DEAD-356A-40C3-A33F-43D5F06FC7C6}" type="presOf" srcId="{B0AE262D-7CB8-4569-89FC-204A1D0BD1FD}" destId="{F2FA3E67-00D9-4FD4-8E6F-8480FF53B368}" srcOrd="0" destOrd="0" presId="urn:microsoft.com/office/officeart/2005/8/layout/orgChart1"/>
    <dgm:cxn modelId="{EBCA9BB0-2143-4422-A721-C78D84356C5D}" type="presOf" srcId="{6792AB53-2D82-48A6-B982-8A44F2FC6DF0}" destId="{3F37D885-A460-40CF-B1F5-CBCF2142F5DD}" srcOrd="0" destOrd="0" presId="urn:microsoft.com/office/officeart/2005/8/layout/orgChart1"/>
    <dgm:cxn modelId="{3275D8B6-B8D0-43B1-BC50-06D7D8DB0837}" srcId="{5714D392-F665-40E7-8475-B5EABAC9A0C3}" destId="{D676CB60-B350-4C6D-AA69-657CB9A83B21}" srcOrd="0" destOrd="0" parTransId="{B0AE262D-7CB8-4569-89FC-204A1D0BD1FD}" sibTransId="{84FE116F-E73A-4A2D-9EEC-D58CEC24DD3A}"/>
    <dgm:cxn modelId="{F13833D3-0F9C-47C6-845A-FEEEC076AB84}" type="presOf" srcId="{C8A14A14-9758-4D74-94AC-7C5E7F9910EF}" destId="{56858A6B-5F89-4D9C-A263-4A919CB5799C}" srcOrd="0" destOrd="0" presId="urn:microsoft.com/office/officeart/2005/8/layout/orgChart1"/>
    <dgm:cxn modelId="{A887BDE1-A7A1-49E8-87B1-2BA3B2144BE5}" srcId="{5714D392-F665-40E7-8475-B5EABAC9A0C3}" destId="{6792AB53-2D82-48A6-B982-8A44F2FC6DF0}" srcOrd="1" destOrd="0" parTransId="{A6C04702-A0DB-46C6-969A-7645BC9C1072}" sibTransId="{35AED528-4B89-4FF9-9390-2DC07649F5E8}"/>
    <dgm:cxn modelId="{776ED835-9CEB-489F-B583-8A9B02B5F39E}" type="presParOf" srcId="{56858A6B-5F89-4D9C-A263-4A919CB5799C}" destId="{2772BC5F-16A4-4F55-9242-003A1D9400C6}" srcOrd="0" destOrd="0" presId="urn:microsoft.com/office/officeart/2005/8/layout/orgChart1"/>
    <dgm:cxn modelId="{9F8A4198-D680-4AC3-8CE5-E42A3F907F79}" type="presParOf" srcId="{2772BC5F-16A4-4F55-9242-003A1D9400C6}" destId="{61292DD1-C2A6-4461-85A2-E33E9C488ED8}" srcOrd="0" destOrd="0" presId="urn:microsoft.com/office/officeart/2005/8/layout/orgChart1"/>
    <dgm:cxn modelId="{61F3DC62-37D4-4229-BDA6-AFF680A4AFBA}" type="presParOf" srcId="{61292DD1-C2A6-4461-85A2-E33E9C488ED8}" destId="{2101A1CF-8B93-4547-BE2C-D2810E84FFAB}" srcOrd="0" destOrd="0" presId="urn:microsoft.com/office/officeart/2005/8/layout/orgChart1"/>
    <dgm:cxn modelId="{F12DDC46-366A-4365-9566-62793BAA7AF9}" type="presParOf" srcId="{61292DD1-C2A6-4461-85A2-E33E9C488ED8}" destId="{A8C1447F-A1D5-4549-8FFF-515F367EE2A1}" srcOrd="1" destOrd="0" presId="urn:microsoft.com/office/officeart/2005/8/layout/orgChart1"/>
    <dgm:cxn modelId="{CAEFC5C9-5FD0-424F-9877-1717968AD674}" type="presParOf" srcId="{2772BC5F-16A4-4F55-9242-003A1D9400C6}" destId="{B5BBCD67-4B7C-4CF9-B661-825A11534880}" srcOrd="1" destOrd="0" presId="urn:microsoft.com/office/officeart/2005/8/layout/orgChart1"/>
    <dgm:cxn modelId="{438B78C4-F9C9-4516-AF8D-50A59312F317}" type="presParOf" srcId="{B5BBCD67-4B7C-4CF9-B661-825A11534880}" destId="{F2FA3E67-00D9-4FD4-8E6F-8480FF53B368}" srcOrd="0" destOrd="0" presId="urn:microsoft.com/office/officeart/2005/8/layout/orgChart1"/>
    <dgm:cxn modelId="{6B022A1C-BDC0-4FC6-8562-4D2C506E3F3C}" type="presParOf" srcId="{B5BBCD67-4B7C-4CF9-B661-825A11534880}" destId="{0CB1E0AF-8BC0-4FFE-A433-BB7D5900A7C9}" srcOrd="1" destOrd="0" presId="urn:microsoft.com/office/officeart/2005/8/layout/orgChart1"/>
    <dgm:cxn modelId="{0146C1BF-618B-457A-8719-708E4F87B75D}" type="presParOf" srcId="{0CB1E0AF-8BC0-4FFE-A433-BB7D5900A7C9}" destId="{AAC8F885-070E-4507-9EC2-C9F6D3C1ABAE}" srcOrd="0" destOrd="0" presId="urn:microsoft.com/office/officeart/2005/8/layout/orgChart1"/>
    <dgm:cxn modelId="{9535542B-6880-4C3E-B612-CC91CBA21F4E}" type="presParOf" srcId="{AAC8F885-070E-4507-9EC2-C9F6D3C1ABAE}" destId="{F2C33689-8F1F-4B4B-928B-DE53A599E025}" srcOrd="0" destOrd="0" presId="urn:microsoft.com/office/officeart/2005/8/layout/orgChart1"/>
    <dgm:cxn modelId="{1A718995-5C93-495E-BA93-D1A8D6255882}" type="presParOf" srcId="{AAC8F885-070E-4507-9EC2-C9F6D3C1ABAE}" destId="{E46309B9-4BB4-40D5-912B-E9AEF3B8F6E6}" srcOrd="1" destOrd="0" presId="urn:microsoft.com/office/officeart/2005/8/layout/orgChart1"/>
    <dgm:cxn modelId="{3DBA0E89-BE55-4AF7-BBAF-FDAD18E97DB5}" type="presParOf" srcId="{0CB1E0AF-8BC0-4FFE-A433-BB7D5900A7C9}" destId="{A3BBAFB1-900A-4EFB-83A5-5033ABF803CD}" srcOrd="1" destOrd="0" presId="urn:microsoft.com/office/officeart/2005/8/layout/orgChart1"/>
    <dgm:cxn modelId="{28E12B9F-5F70-478D-9497-2BD1F695D601}" type="presParOf" srcId="{0CB1E0AF-8BC0-4FFE-A433-BB7D5900A7C9}" destId="{87D3F1CD-D18B-4945-9706-B11199AA2569}" srcOrd="2" destOrd="0" presId="urn:microsoft.com/office/officeart/2005/8/layout/orgChart1"/>
    <dgm:cxn modelId="{17099026-BE07-4B62-ACE1-7CC0CD1F0DE7}" type="presParOf" srcId="{B5BBCD67-4B7C-4CF9-B661-825A11534880}" destId="{F452D398-167F-45EC-B7A1-27E3174FB232}" srcOrd="2" destOrd="0" presId="urn:microsoft.com/office/officeart/2005/8/layout/orgChart1"/>
    <dgm:cxn modelId="{1EF79D2E-1C6C-495B-AA14-4EBF5B77D37D}" type="presParOf" srcId="{B5BBCD67-4B7C-4CF9-B661-825A11534880}" destId="{9DE6610C-0936-4322-B9D7-A044ED2C22C4}" srcOrd="3" destOrd="0" presId="urn:microsoft.com/office/officeart/2005/8/layout/orgChart1"/>
    <dgm:cxn modelId="{3CD1C002-96BF-4F54-B838-0C69B23208FC}" type="presParOf" srcId="{9DE6610C-0936-4322-B9D7-A044ED2C22C4}" destId="{8002DC89-1449-4EAB-9E32-1346D16F30AF}" srcOrd="0" destOrd="0" presId="urn:microsoft.com/office/officeart/2005/8/layout/orgChart1"/>
    <dgm:cxn modelId="{9323F2EE-36B6-4A81-B95B-EF01952D3804}" type="presParOf" srcId="{8002DC89-1449-4EAB-9E32-1346D16F30AF}" destId="{3F37D885-A460-40CF-B1F5-CBCF2142F5DD}" srcOrd="0" destOrd="0" presId="urn:microsoft.com/office/officeart/2005/8/layout/orgChart1"/>
    <dgm:cxn modelId="{073C4C3D-726C-48A3-8FB4-CD96913AAF3E}" type="presParOf" srcId="{8002DC89-1449-4EAB-9E32-1346D16F30AF}" destId="{5076FEB8-9D23-4738-BE9B-D8F72223FC42}" srcOrd="1" destOrd="0" presId="urn:microsoft.com/office/officeart/2005/8/layout/orgChart1"/>
    <dgm:cxn modelId="{6AD2605E-BCFC-4D47-B94B-7EE932AD1022}" type="presParOf" srcId="{9DE6610C-0936-4322-B9D7-A044ED2C22C4}" destId="{1C65B053-56D2-4FB8-8484-723D315D0D45}" srcOrd="1" destOrd="0" presId="urn:microsoft.com/office/officeart/2005/8/layout/orgChart1"/>
    <dgm:cxn modelId="{2D6A86B3-9707-43EE-8300-3913BA00BC93}" type="presParOf" srcId="{9DE6610C-0936-4322-B9D7-A044ED2C22C4}" destId="{B170C1C2-A5F9-4E00-9198-BC12FDD4D88B}" srcOrd="2" destOrd="0" presId="urn:microsoft.com/office/officeart/2005/8/layout/orgChart1"/>
    <dgm:cxn modelId="{85ED73C6-AF83-414A-ABE9-2B7D87E4F0F5}" type="presParOf" srcId="{2772BC5F-16A4-4F55-9242-003A1D9400C6}" destId="{B3D42F00-D211-43F6-83FC-766B7FB8B7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2D398-167F-45EC-B7A1-27E3174FB232}">
      <dsp:nvSpPr>
        <dsp:cNvPr id="0" name=""/>
        <dsp:cNvSpPr/>
      </dsp:nvSpPr>
      <dsp:spPr>
        <a:xfrm>
          <a:off x="2195695" y="993664"/>
          <a:ext cx="1294715" cy="898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942"/>
              </a:lnTo>
              <a:lnTo>
                <a:pt x="1294715" y="689942"/>
              </a:lnTo>
              <a:lnTo>
                <a:pt x="1294715" y="89861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A3E67-00D9-4FD4-8E6F-8480FF53B368}">
      <dsp:nvSpPr>
        <dsp:cNvPr id="0" name=""/>
        <dsp:cNvSpPr/>
      </dsp:nvSpPr>
      <dsp:spPr>
        <a:xfrm>
          <a:off x="1078538" y="993664"/>
          <a:ext cx="1117157" cy="898612"/>
        </a:xfrm>
        <a:custGeom>
          <a:avLst/>
          <a:gdLst/>
          <a:ahLst/>
          <a:cxnLst/>
          <a:rect l="0" t="0" r="0" b="0"/>
          <a:pathLst>
            <a:path>
              <a:moveTo>
                <a:pt x="1117157" y="0"/>
              </a:moveTo>
              <a:lnTo>
                <a:pt x="1117157" y="689942"/>
              </a:lnTo>
              <a:lnTo>
                <a:pt x="0" y="689942"/>
              </a:lnTo>
              <a:lnTo>
                <a:pt x="0" y="89861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1A1CF-8B93-4547-BE2C-D2810E84FFAB}">
      <dsp:nvSpPr>
        <dsp:cNvPr id="0" name=""/>
        <dsp:cNvSpPr/>
      </dsp:nvSpPr>
      <dsp:spPr>
        <a:xfrm>
          <a:off x="100861" y="0"/>
          <a:ext cx="4189668" cy="993664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400" b="1" kern="1200" dirty="0"/>
            <a:t>Comprehensive Plan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 kern="1200" dirty="0"/>
            <a:t>Volume 1</a:t>
          </a:r>
        </a:p>
      </dsp:txBody>
      <dsp:txXfrm>
        <a:off x="100861" y="0"/>
        <a:ext cx="4189668" cy="993664"/>
      </dsp:txXfrm>
    </dsp:sp>
    <dsp:sp modelId="{F2C33689-8F1F-4B4B-928B-DE53A599E025}">
      <dsp:nvSpPr>
        <dsp:cNvPr id="0" name=""/>
        <dsp:cNvSpPr/>
      </dsp:nvSpPr>
      <dsp:spPr>
        <a:xfrm>
          <a:off x="2786" y="1892277"/>
          <a:ext cx="2151503" cy="128150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Neighborhood Area Plans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CP Volume 2</a:t>
          </a:r>
        </a:p>
      </dsp:txBody>
      <dsp:txXfrm>
        <a:off x="2786" y="1892277"/>
        <a:ext cx="2151503" cy="1281509"/>
      </dsp:txXfrm>
    </dsp:sp>
    <dsp:sp modelId="{3F37D885-A460-40CF-B1F5-CBCF2142F5DD}">
      <dsp:nvSpPr>
        <dsp:cNvPr id="0" name=""/>
        <dsp:cNvSpPr/>
      </dsp:nvSpPr>
      <dsp:spPr>
        <a:xfrm>
          <a:off x="2571628" y="1892277"/>
          <a:ext cx="1837564" cy="993664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Land Use Regulations</a:t>
          </a:r>
        </a:p>
      </dsp:txBody>
      <dsp:txXfrm>
        <a:off x="2571628" y="1892277"/>
        <a:ext cx="1837564" cy="993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79A25B-5534-4EA7-9F76-FB33EA3E1B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22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3CBED-58E5-484F-BF7E-AC6C230BB7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219" y="0"/>
            <a:ext cx="2971227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6ED7A-8DDC-4E4F-ABCC-89C02F226D15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8F203-A33C-4CF4-B145-849F3FF450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24"/>
            <a:ext cx="297122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1B6E3-D870-4867-8755-25E9B09E93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219" y="8685224"/>
            <a:ext cx="297122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11421-0C25-4244-BB75-9D7ECD21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74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85787-96F1-4FAB-BC25-9FAAAF6A6B52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2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2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5D9E-66FE-4C7D-8A1C-70FFA68BC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14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Comprehensive plan – short piece on how neighborhood interests and priorities relate to the Comprehensive Plan – matrix that will help focus on the relationship and guidance provided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Vision and strategies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Vision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Each strategy – a short description, related CP plan policies, specific actions, lead and partners for actions, neighborhood priority, examples/case studies to help illustrate the strategy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that this is going to be very much a citizen driven program, important to keep our ask of people’s time reasonable while at the same time providing enough time so that there is space and room for meaningful conversation </a:t>
            </a:r>
          </a:p>
          <a:p>
            <a:r>
              <a:rPr lang="en-US" dirty="0"/>
              <a:t>One year time frame</a:t>
            </a:r>
          </a:p>
          <a:p>
            <a:r>
              <a:rPr lang="en-US" dirty="0"/>
              <a:t>Requires organization and structured work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neighborhood areas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year planning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 school-year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– hear more about what is important to the neighborhood; two way conversation – chance for city stakeholders to talk about important 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In-person meetings, walks, photography, online forums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 in the opportunities map that I mentioned earlier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and refine initiatives – roll up sleeves work sessions to turn preliminary ideas into more developed strategies and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Meetings, online forums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Tactical urbanism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and validation – confirm understandings, resolve outstanding issues, achieve agreement on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In-person and online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Achieve recommendation from the whole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7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Guidance in our Neighborhoods Element for neighborhood area plans and citywide guidance major functions of the city – land use, housing, transportation, capital facilities, utilities, human services, parks and community services, </a:t>
            </a:r>
          </a:p>
          <a:p>
            <a:endParaRPr lang="en-US" dirty="0"/>
          </a:p>
          <a:p>
            <a:r>
              <a:rPr lang="en-US" dirty="0"/>
              <a:t>Part of the Comprehensive Plan – Volume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1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Neighborhoods Element adopted in 2015 as part of the last major </a:t>
            </a:r>
            <a:r>
              <a:rPr lang="en-US" dirty="0" err="1"/>
              <a:t>cp</a:t>
            </a:r>
            <a:r>
              <a:rPr lang="en-US" dirty="0"/>
              <a:t> update</a:t>
            </a:r>
          </a:p>
          <a:p>
            <a:r>
              <a:rPr lang="en-US" dirty="0"/>
              <a:t>Intent was twofold: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Better align neighborhood area boundaries with how people perceive their neighborhoods and to recognize topography and arterials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Policies and direction that creates a pathway to help neighborhoods envision their future and plan strategies that will help each neighborhood adapt to change while preserving what is valued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be consistent with the City’s adopted policies and regulations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Means that we will not be making major land use, transportation or other changes that would not be consistent with adopted citywide policy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Will not be changing land use designations, arterial designations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Example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tree preservation – stewardship programs, inventory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be reviewing the existing plans to identify outdated information and redundant policies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6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  <a:p>
            <a:endParaRPr lang="en-US" dirty="0"/>
          </a:p>
          <a:p>
            <a:r>
              <a:rPr lang="en-US" dirty="0"/>
              <a:t>Tangible – neighborhood area plan – that informs priorities and neighborhood scale actions that will achieve the goal of adapting to change and maintaining what is valued</a:t>
            </a:r>
          </a:p>
          <a:p>
            <a:endParaRPr lang="en-US" dirty="0"/>
          </a:p>
          <a:p>
            <a:r>
              <a:rPr lang="en-US" dirty="0"/>
              <a:t>Intangible – will have gathered a lot of information some of which may not be appropriate for the neighborhood plan, but has value for the future comp plan, other departments, </a:t>
            </a:r>
          </a:p>
          <a:p>
            <a:r>
              <a:rPr lang="en-US" dirty="0"/>
              <a:t>Sense of relevance/ownership in the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7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12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0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Organic – activities will arise out of neighborhood interests; have a public engagement program with a menu of possible activities, but want what we are doing reflect and be tailored to neighborhood interests and needs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Include food, activities to build meaningful  conversation and connections, at to provide creative thought and ideas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Informative – we know that city staff will learn a lot as we spend time in the neighborhoods, and we also want to be sure to provide a program that is informative and helpful for the people who 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and do not want to create a neighborhood plan from city hall </a:t>
            </a:r>
          </a:p>
          <a:p>
            <a:r>
              <a:rPr lang="en-US" dirty="0"/>
              <a:t>We will be working in partnership with the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Historically under-represented – multifamily residents, new residents, families with young children, young adults, speakers of English as a second language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who are and have been active – insights and 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Flexible communication – online and in person opportunities at different times of day and in different formats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Citizen facilitators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Recommendations of the whole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– meetings, interactive online engagement, small group meetings, youth and school involvement, walking tours, photography, story telling, artist supported activities, and other ideas that come from the neighborhood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Arise from identified  interests and priorities of the neighborhood area</a:t>
            </a:r>
          </a:p>
          <a:p>
            <a:r>
              <a:rPr lang="en-US" dirty="0"/>
              <a:t>Will include a vision for the future</a:t>
            </a:r>
          </a:p>
          <a:p>
            <a:r>
              <a:rPr lang="en-US" dirty="0"/>
              <a:t>Will include strategies and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7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Concise, clear, strategic, graphics and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3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profile – provides key information about the neighborhood area; would like it to be graphic and easy to absorb without a lot of reading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9600"/>
            <a:ext cx="5486400" cy="3600450"/>
          </a:xfrm>
        </p:spPr>
        <p:txBody>
          <a:bodyPr/>
          <a:lstStyle/>
          <a:p>
            <a:r>
              <a:rPr lang="en-US" dirty="0"/>
              <a:t>Opportunities map – will be a map spread in the plan that will include call out boxes showing geographically where people have identified opportunities and issues/concerns.  Will develop in the Discovery phase of the 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15D9E-66FE-4C7D-8A1C-70FFA68BC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2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9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2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0" y="52465"/>
            <a:ext cx="4389239" cy="164592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52465"/>
            <a:ext cx="4572000" cy="59136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61" y="1817557"/>
            <a:ext cx="4389238" cy="41485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F8ABA-9184-441F-BB53-1BCE1426B024}"/>
              </a:ext>
            </a:extLst>
          </p:cNvPr>
          <p:cNvGrpSpPr/>
          <p:nvPr userDrawn="1"/>
        </p:nvGrpSpPr>
        <p:grpSpPr>
          <a:xfrm>
            <a:off x="0" y="6429280"/>
            <a:ext cx="9144000" cy="449706"/>
            <a:chOff x="0" y="6429280"/>
            <a:chExt cx="9144000" cy="4497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9329A1-6E00-41EA-9E51-9F068C262F5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C71801-8B75-446B-BA6E-7FF5EA3C6DE5}"/>
                </a:ext>
              </a:extLst>
            </p:cNvPr>
            <p:cNvSpPr/>
            <p:nvPr userDrawn="1"/>
          </p:nvSpPr>
          <p:spPr>
            <a:xfrm>
              <a:off x="0" y="6429280"/>
              <a:ext cx="9144000" cy="91440"/>
            </a:xfrm>
            <a:prstGeom prst="rect">
              <a:avLst/>
            </a:prstGeom>
            <a:solidFill>
              <a:srgbClr val="DC143C"/>
            </a:solidFill>
            <a:ln>
              <a:solidFill>
                <a:srgbClr val="DC1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1BA08-8DE0-4825-8283-26F4A03B90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CCE7F-78FE-428B-AE52-52106ABF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CF22-AF52-4DF7-B9ED-78BD8B669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3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F2A07-7B11-470A-877A-01BECB6D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15606" r="8940" b="1869"/>
          <a:stretch/>
        </p:blipFill>
        <p:spPr>
          <a:xfrm>
            <a:off x="-1" y="32816"/>
            <a:ext cx="9144001" cy="6347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5D0D44-D652-43A0-A38C-CA14B565E022}"/>
              </a:ext>
            </a:extLst>
          </p:cNvPr>
          <p:cNvSpPr/>
          <p:nvPr/>
        </p:nvSpPr>
        <p:spPr>
          <a:xfrm>
            <a:off x="0" y="4647685"/>
            <a:ext cx="9144000" cy="1737360"/>
          </a:xfrm>
          <a:prstGeom prst="rect">
            <a:avLst/>
          </a:prstGeom>
          <a:solidFill>
            <a:srgbClr val="00808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0F471-C2E9-408D-8260-B21017C737B6}"/>
              </a:ext>
            </a:extLst>
          </p:cNvPr>
          <p:cNvSpPr txBox="1">
            <a:spLocks/>
          </p:cNvSpPr>
          <p:nvPr/>
        </p:nvSpPr>
        <p:spPr>
          <a:xfrm>
            <a:off x="201335" y="4647684"/>
            <a:ext cx="8741328" cy="18288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2300" b="1" dirty="0">
                <a:solidFill>
                  <a:schemeClr val="bg1"/>
                </a:solidFill>
                <a:latin typeface="+mn-lt"/>
              </a:rPr>
              <a:t>Initiating Neighborhood Area Planning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6200" b="1" dirty="0">
                <a:solidFill>
                  <a:schemeClr val="bg1"/>
                </a:solidFill>
                <a:latin typeface="+mn-lt"/>
              </a:rPr>
              <a:t>June 12, 2018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br>
              <a:rPr lang="en-US" sz="7400" b="1" dirty="0">
                <a:solidFill>
                  <a:schemeClr val="bg1"/>
                </a:solidFill>
                <a:latin typeface="+mn-lt"/>
              </a:rPr>
            </a:br>
            <a:endParaRPr lang="en-US" sz="7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7C900E-5F7F-4BC0-A086-B826114868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CADDEE-BCCD-4A6A-93E6-847EB4B2796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C95C2-4FE6-4AB9-BCAC-DF30B7C18BD2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8D477-B868-44D4-9939-057E0375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8113"/>
            <a:ext cx="2057400" cy="365125"/>
          </a:xfrm>
        </p:spPr>
        <p:txBody>
          <a:bodyPr/>
          <a:lstStyle/>
          <a:p>
            <a:fld id="{17BACF22-AF52-4DF7-B9ED-78BD8B66998B}" type="slidenum">
              <a:rPr lang="en-US" smtClean="0">
                <a:solidFill>
                  <a:srgbClr val="008080"/>
                </a:solidFill>
              </a:rPr>
              <a:t>1</a:t>
            </a:fld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9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E350-1BD3-47E4-83EE-AE5FCCB6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1" y="-118202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Community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B5920-BB97-4C97-A791-EE9EBE0A8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9" t="40302" r="7175" b="26487"/>
          <a:stretch/>
        </p:blipFill>
        <p:spPr>
          <a:xfrm>
            <a:off x="6484458" y="1358758"/>
            <a:ext cx="2104470" cy="46558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057748-E453-4E99-BBFB-F24250D2BB9B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BC437-EB9F-480D-AF08-8C82647404BF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2D7381-FB16-4E43-A8B8-123513CB1C5B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3BBB0-D6AF-488B-A9D8-A8BAC11A7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1BE0C5-D608-4A33-B0FD-40FE859A9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b="57265"/>
          <a:stretch/>
        </p:blipFill>
        <p:spPr>
          <a:xfrm>
            <a:off x="1052727" y="1893478"/>
            <a:ext cx="5358384" cy="2351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D125CE-2251-49A2-91E8-84C68DE967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5" b="32943"/>
          <a:stretch/>
        </p:blipFill>
        <p:spPr>
          <a:xfrm>
            <a:off x="1053570" y="4212194"/>
            <a:ext cx="5358384" cy="1200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92245-6F51-4C87-8A4F-8E5F89009CB4}"/>
              </a:ext>
            </a:extLst>
          </p:cNvPr>
          <p:cNvSpPr txBox="1"/>
          <p:nvPr/>
        </p:nvSpPr>
        <p:spPr>
          <a:xfrm rot="19679499">
            <a:off x="2867927" y="2362650"/>
            <a:ext cx="4201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55957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36110C-3DED-4937-A1A0-389A91CE9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33279" b="18600"/>
          <a:stretch/>
        </p:blipFill>
        <p:spPr>
          <a:xfrm>
            <a:off x="3142870" y="1442263"/>
            <a:ext cx="5788404" cy="38757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775F96-76E4-4463-9E35-05F32DEE80C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08E06-1415-4958-97D3-B1B5A7341786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FE249-886D-4DE4-8D19-936E8581F61F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AB5296-EAA5-4F7C-B93D-CF654FFA9D57}"/>
              </a:ext>
            </a:extLst>
          </p:cNvPr>
          <p:cNvSpPr txBox="1"/>
          <p:nvPr/>
        </p:nvSpPr>
        <p:spPr>
          <a:xfrm>
            <a:off x="5607008" y="1076503"/>
            <a:ext cx="3436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F62F6-3232-4C11-946D-978B4A7D27B9}"/>
              </a:ext>
            </a:extLst>
          </p:cNvPr>
          <p:cNvSpPr txBox="1"/>
          <p:nvPr/>
        </p:nvSpPr>
        <p:spPr>
          <a:xfrm>
            <a:off x="2842622" y="47486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563C5-0941-47AA-92AD-10F5D4CB1256}"/>
              </a:ext>
            </a:extLst>
          </p:cNvPr>
          <p:cNvSpPr txBox="1"/>
          <p:nvPr/>
        </p:nvSpPr>
        <p:spPr>
          <a:xfrm>
            <a:off x="4395399" y="467363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0D9D0-8A05-40A4-9454-9925C68595C1}"/>
              </a:ext>
            </a:extLst>
          </p:cNvPr>
          <p:cNvSpPr txBox="1"/>
          <p:nvPr/>
        </p:nvSpPr>
        <p:spPr>
          <a:xfrm>
            <a:off x="5986739" y="47486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66088-F346-44B1-B88B-2FB3EC573AFE}"/>
              </a:ext>
            </a:extLst>
          </p:cNvPr>
          <p:cNvSpPr txBox="1"/>
          <p:nvPr/>
        </p:nvSpPr>
        <p:spPr>
          <a:xfrm>
            <a:off x="7563869" y="467362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4C77D-356A-4363-8581-04B6A5DAEF5B}"/>
              </a:ext>
            </a:extLst>
          </p:cNvPr>
          <p:cNvSpPr txBox="1"/>
          <p:nvPr/>
        </p:nvSpPr>
        <p:spPr>
          <a:xfrm>
            <a:off x="4066563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7C48A-EFE4-4A48-9CA4-264365F1424C}"/>
              </a:ext>
            </a:extLst>
          </p:cNvPr>
          <p:cNvSpPr txBox="1"/>
          <p:nvPr/>
        </p:nvSpPr>
        <p:spPr>
          <a:xfrm>
            <a:off x="5632158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F45B6-BA31-43E6-A7A9-59806C32B69A}"/>
              </a:ext>
            </a:extLst>
          </p:cNvPr>
          <p:cNvSpPr txBox="1"/>
          <p:nvPr/>
        </p:nvSpPr>
        <p:spPr>
          <a:xfrm>
            <a:off x="7197754" y="5321888"/>
            <a:ext cx="1367405" cy="938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-Assets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-Strengths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-Opportunities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-Distinctive features</a:t>
            </a:r>
          </a:p>
          <a:p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-Issues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AEAE-E22E-4FF0-A4D9-F1E3BE7C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77" y="2017212"/>
            <a:ext cx="3238150" cy="140882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Opportunities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4FB73-F206-4D88-A36B-7BDB7A316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53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033E-08D4-4780-9AEE-6F8B7B0B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0" y="1948377"/>
            <a:ext cx="4389239" cy="164592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Relationship to Comprehensive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048C32-E5EC-4DEB-B0C1-D2D70A1B4352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23147-5416-4907-87B3-157493E879C8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DADE7D-B675-41B9-8A64-A2146C5273F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1E1D8F-8264-48E2-827D-2069AC4A1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51669"/>
              </p:ext>
            </p:extLst>
          </p:nvPr>
        </p:nvGraphicFramePr>
        <p:xfrm>
          <a:off x="3720307" y="1369460"/>
          <a:ext cx="5193791" cy="4456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81">
                  <a:extLst>
                    <a:ext uri="{9D8B030D-6E8A-4147-A177-3AD203B41FA5}">
                      <a16:colId xmlns:a16="http://schemas.microsoft.com/office/drawing/2014/main" val="4009794578"/>
                    </a:ext>
                  </a:extLst>
                </a:gridCol>
                <a:gridCol w="1748655">
                  <a:extLst>
                    <a:ext uri="{9D8B030D-6E8A-4147-A177-3AD203B41FA5}">
                      <a16:colId xmlns:a16="http://schemas.microsoft.com/office/drawing/2014/main" val="2458540812"/>
                    </a:ext>
                  </a:extLst>
                </a:gridCol>
                <a:gridCol w="1748655">
                  <a:extLst>
                    <a:ext uri="{9D8B030D-6E8A-4147-A177-3AD203B41FA5}">
                      <a16:colId xmlns:a16="http://schemas.microsoft.com/office/drawing/2014/main" val="1617321816"/>
                    </a:ext>
                  </a:extLst>
                </a:gridCol>
              </a:tblGrid>
              <a:tr h="4125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Comprehensive Plan guidance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How does this relate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to the neighborhood?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Neighborhood area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strategies and actions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84692"/>
                  </a:ext>
                </a:extLst>
              </a:tr>
              <a:tr h="2109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 Use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082303"/>
                  </a:ext>
                </a:extLst>
              </a:tr>
              <a:tr h="17919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5"/>
                        </a:spcAft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Residential policies seek to maintain stability and vitality of neighborhoods; promote small-scale activity areas that provide informal meeting places; support neighborhood efforts to maintain and enhance character; help communities maintain local distinctive character while recognizing evolution over time.</a:t>
                      </a:r>
                      <a:endParaRPr lang="en-US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Wingdings 3" panose="05040102010807070707" pitchFamily="18" charset="2"/>
                        <a:ea typeface="Calibri" panose="020F0502020204030204" pitchFamily="34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preserving neighborhood character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considering how to create more informal meeting places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Develop neighborhood-based tool bank, skills bank to support home maintenance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Identify possible informal gathering places and options for future implementation</a:t>
                      </a:r>
                      <a:endParaRPr lang="en-US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0327"/>
                  </a:ext>
                </a:extLst>
              </a:tr>
              <a:tr h="2109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Environment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994374"/>
                  </a:ext>
                </a:extLst>
              </a:tr>
              <a:tr h="17328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Policies that protect and enhance natural resources; reducing air and noise pollution; set tree canopy goal; address minimizing impacts on the environment through green building and curtailing waste. </a:t>
                      </a:r>
                      <a:endParaRPr lang="en-US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Wingdings 3" panose="05040102010807070707" pitchFamily="18" charset="2"/>
                        <a:ea typeface="Calibri" panose="020F0502020204030204" pitchFamily="34" charset="0"/>
                        <a:cs typeface="Wingdings 3" panose="05040102010807070707" pitchFamily="18" charset="2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preserving existing trees and increasing tree canopy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neighborhood stewardship of natural areas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Interest in expanded participation in recycling and composting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Create a neighborhood based program to support future tree inventory, management and planting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Develop a local program for waste reduction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Promote native vegetation planting through education and events</a:t>
                      </a:r>
                      <a:endParaRPr 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72459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EDE5EBD-ABBA-45AD-B47C-22B1044F2E0A}"/>
              </a:ext>
            </a:extLst>
          </p:cNvPr>
          <p:cNvSpPr txBox="1"/>
          <p:nvPr/>
        </p:nvSpPr>
        <p:spPr>
          <a:xfrm rot="19679499">
            <a:off x="4613258" y="2498922"/>
            <a:ext cx="368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2C662-0B94-4A30-865F-765508640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2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0C4E39-9886-414F-8D92-29C9C72CC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1" t="15687" r="39541" b="18207"/>
          <a:stretch/>
        </p:blipFill>
        <p:spPr>
          <a:xfrm>
            <a:off x="5458838" y="1821767"/>
            <a:ext cx="3254928" cy="366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78F47B-FD34-44D2-A1F6-18870A1E9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76" t="17634" r="35505" b="19460"/>
          <a:stretch/>
        </p:blipFill>
        <p:spPr>
          <a:xfrm>
            <a:off x="779346" y="1821767"/>
            <a:ext cx="4363105" cy="358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81F41-D9D0-41F3-9DA2-B6725B5D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0" y="485634"/>
            <a:ext cx="5136000" cy="116673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Vision and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CA92C-982B-4871-9FC9-0345225D8714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AADAE6-A548-43B2-AC7B-9DFD5ED5AC28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52E525-B51B-41C9-AA65-6EC04DAEA47A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84D132-E14A-4E12-A278-F7C53B8DEBFC}"/>
              </a:ext>
            </a:extLst>
          </p:cNvPr>
          <p:cNvSpPr txBox="1"/>
          <p:nvPr/>
        </p:nvSpPr>
        <p:spPr>
          <a:xfrm rot="19679499">
            <a:off x="2595425" y="2967940"/>
            <a:ext cx="41419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45E75-4A6F-4D7D-A54B-86286F1ED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2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borah\Dropbox\3MW Proposals 2013\BD resources\photos of public events\_DSC0580.jpg">
            <a:extLst>
              <a:ext uri="{FF2B5EF4-FFF2-40B4-BE49-F238E27FC236}">
                <a16:creationId xmlns:a16="http://schemas.microsoft.com/office/drawing/2014/main" id="{07D8D09A-4426-4AF7-9119-8A540520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C4F2ED-21C8-459B-B954-07C296C99AE0}"/>
              </a:ext>
            </a:extLst>
          </p:cNvPr>
          <p:cNvSpPr/>
          <p:nvPr/>
        </p:nvSpPr>
        <p:spPr>
          <a:xfrm>
            <a:off x="1459684" y="1"/>
            <a:ext cx="6216243" cy="6400800"/>
          </a:xfrm>
          <a:prstGeom prst="rect">
            <a:avLst/>
          </a:prstGeom>
          <a:solidFill>
            <a:srgbClr val="00808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 fontScale="925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proposed to be completed in 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</a:rPr>
              <a:t>one-year time frame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CEF794-6616-4DFC-8909-35467CE74E2F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1A3A23-4FFD-4987-A078-72D7542F454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05E793-B5A8-4EFC-8B6C-6BDF1588C3DB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1AEBC-654E-46E5-A8F0-58393A99C1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4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07" y="391207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Work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EA3CC-4F70-4F24-BEE9-6161156B4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20111" r="8272" b="38778"/>
          <a:stretch/>
        </p:blipFill>
        <p:spPr>
          <a:xfrm>
            <a:off x="91645" y="2247131"/>
            <a:ext cx="8960708" cy="33831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A5F987-431B-45A1-BEBB-3369686FC7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F6E9CA-711C-4E51-97F7-17002C29DE5D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855218-E5EB-45B1-9DA2-B87094EECAC3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6A4CCC-8B37-4D53-82A6-77D8611A983F}"/>
              </a:ext>
            </a:extLst>
          </p:cNvPr>
          <p:cNvSpPr/>
          <p:nvPr/>
        </p:nvSpPr>
        <p:spPr>
          <a:xfrm>
            <a:off x="182760" y="3473042"/>
            <a:ext cx="2795332" cy="1149292"/>
          </a:xfrm>
          <a:prstGeom prst="rect">
            <a:avLst/>
          </a:prstGeom>
          <a:solidFill>
            <a:srgbClr val="008080">
              <a:alpha val="21000"/>
            </a:srgbClr>
          </a:solidFill>
          <a:ln w="57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15BD3-27C0-4DFE-897D-627D6851E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68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63AD0-E8BF-40DF-BEAF-44C8CD214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41169" r="5064" b="8030"/>
          <a:stretch/>
        </p:blipFill>
        <p:spPr>
          <a:xfrm>
            <a:off x="58725" y="-280606"/>
            <a:ext cx="9085275" cy="6689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6F58E-38F2-4CF0-9717-CE9A9D414F30}"/>
              </a:ext>
            </a:extLst>
          </p:cNvPr>
          <p:cNvSpPr/>
          <p:nvPr/>
        </p:nvSpPr>
        <p:spPr>
          <a:xfrm>
            <a:off x="1376352" y="-280606"/>
            <a:ext cx="6216243" cy="6689795"/>
          </a:xfrm>
          <a:prstGeom prst="rect">
            <a:avLst/>
          </a:prstGeom>
          <a:solidFill>
            <a:srgbClr val="00808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based on and part of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our Comprehensive Plan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DA6D6-E946-41AC-A2EB-E9F2BE27323A}"/>
              </a:ext>
            </a:extLst>
          </p:cNvPr>
          <p:cNvGrpSpPr/>
          <p:nvPr/>
        </p:nvGrpSpPr>
        <p:grpSpPr>
          <a:xfrm>
            <a:off x="-33556" y="6400800"/>
            <a:ext cx="9177556" cy="457200"/>
            <a:chOff x="-33556" y="6421786"/>
            <a:chExt cx="9177556" cy="457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8195F4-2F6F-4AF2-9966-1AC332D2C18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639C33-8A02-4E2D-9228-D1D345487299}"/>
                </a:ext>
              </a:extLst>
            </p:cNvPr>
            <p:cNvSpPr/>
            <p:nvPr userDrawn="1"/>
          </p:nvSpPr>
          <p:spPr>
            <a:xfrm>
              <a:off x="-33556" y="6421786"/>
              <a:ext cx="9177556" cy="9144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C7AF8-9412-4030-805C-2771FE0DF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3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7717-1752-46C6-BF7C-9E9DBB1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40" y="374021"/>
            <a:ext cx="4382744" cy="164729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Neighborhoods Element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22943-A335-4CE1-8422-3933B6E0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761" y="2022999"/>
            <a:ext cx="4389238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Establishes 16 neighborhood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Articulate 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Strategies for adapting to change while preserving what is valued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741D-DE0F-49D5-9037-C17AFF40F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" r="-1"/>
          <a:stretch/>
        </p:blipFill>
        <p:spPr>
          <a:xfrm>
            <a:off x="4571999" y="0"/>
            <a:ext cx="4564381" cy="6376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AC5E5-C322-4E9D-9C8C-46E55CFA50F8}"/>
              </a:ext>
            </a:extLst>
          </p:cNvPr>
          <p:cNvSpPr/>
          <p:nvPr/>
        </p:nvSpPr>
        <p:spPr>
          <a:xfrm>
            <a:off x="4571999" y="5083728"/>
            <a:ext cx="176170" cy="12932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10BEFA-C28B-401A-BAA0-BD828633F628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1F2779-10F9-471D-9023-D402C1C8D3AF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B86635-CEA1-4D12-8250-B544B6190D07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D0355-1887-495D-A2A3-4DFBA3621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26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53BA0B-B714-4538-9D4E-7D496E2012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4460" r="5722" b="3597"/>
          <a:stretch/>
        </p:blipFill>
        <p:spPr>
          <a:xfrm>
            <a:off x="4618909" y="343948"/>
            <a:ext cx="4294394" cy="5737860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7C4FBE-BFD4-4D09-8819-E8B4C5E97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2014590"/>
              </p:ext>
            </p:extLst>
          </p:nvPr>
        </p:nvGraphicFramePr>
        <p:xfrm>
          <a:off x="160020" y="2080748"/>
          <a:ext cx="4411980" cy="365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FC201ED-6879-478A-B587-41E62869582A}"/>
              </a:ext>
            </a:extLst>
          </p:cNvPr>
          <p:cNvSpPr txBox="1"/>
          <p:nvPr/>
        </p:nvSpPr>
        <p:spPr>
          <a:xfrm>
            <a:off x="54529" y="701358"/>
            <a:ext cx="456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Relationship to </a:t>
            </a:r>
          </a:p>
          <a:p>
            <a:r>
              <a:rPr lang="en-US" sz="4000" b="1" dirty="0"/>
              <a:t>Comprehensive Plan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F8E6E4-54FA-4C3D-9DC9-9DBC61E83FD5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CACAD6-70B2-4112-A5B3-A304441406F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759F3F-2F40-4E9C-8E72-E0867D86A42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3768B7-2F4C-4FE3-BE3D-5B96FA04CE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50" y="52465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Outcomes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B6339D-2450-4D8D-A45E-67A04219E3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r="20224"/>
          <a:stretch/>
        </p:blipFill>
        <p:spPr>
          <a:xfrm>
            <a:off x="4530056" y="-5755"/>
            <a:ext cx="4626540" cy="642179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151" y="1809168"/>
            <a:ext cx="4389238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Priorities and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Neighborhood-based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Inform future Comprehensive Plan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Sense of ownership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F1DE0C-2675-43B4-8DC0-724A9D4C2ABB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45904-60E3-4FAC-8D34-AD01116A925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7693F-6BBA-4949-9130-798185133A05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A7413-F860-4304-AB41-4099F92FC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14FCE1-046F-4725-BEFE-BC74883CF7F1}"/>
              </a:ext>
            </a:extLst>
          </p:cNvPr>
          <p:cNvSpPr/>
          <p:nvPr/>
        </p:nvSpPr>
        <p:spPr>
          <a:xfrm>
            <a:off x="1524001" y="879772"/>
            <a:ext cx="7619999" cy="8324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CB58F-7105-4ACD-8452-6F62A452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465"/>
            <a:ext cx="7620000" cy="164592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Tonight’s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3531-40C2-4CCB-9951-C5189031E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817557"/>
            <a:ext cx="7619999" cy="414852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6:00	Welcome</a:t>
            </a: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6:10	Neighborhood Area Plan Maps</a:t>
            </a: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6:40	Overview of proposed process</a:t>
            </a:r>
          </a:p>
          <a:p>
            <a:pPr marL="914400" indent="-914400"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7:15	Discussion: feedback and suggestions</a:t>
            </a:r>
          </a:p>
          <a:p>
            <a:pPr marL="914400" indent="-914400"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7:55	Wrap up and 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7F249-8BF9-4222-A09B-C6E8DD728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8A5C1-5918-478B-A949-41D158E167E6}"/>
              </a:ext>
            </a:extLst>
          </p:cNvPr>
          <p:cNvGrpSpPr/>
          <p:nvPr/>
        </p:nvGrpSpPr>
        <p:grpSpPr>
          <a:xfrm>
            <a:off x="-18785" y="6412449"/>
            <a:ext cx="9167142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87A0A-0924-4681-82CE-3ABDDD3D2DC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496E18-4F3D-4E9B-A924-030CF19036F8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219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4554-ACE5-4139-88E7-0C061B78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0" y="52465"/>
            <a:ext cx="4389239" cy="164592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latin typeface="+mn-lt"/>
              </a:rPr>
              <a:t>How will we  know </a:t>
            </a:r>
            <a:br>
              <a:rPr lang="en-US" sz="4000" b="1">
                <a:latin typeface="+mn-lt"/>
              </a:rPr>
            </a:br>
            <a:r>
              <a:rPr lang="en-US" sz="4000" b="1">
                <a:latin typeface="+mn-lt"/>
              </a:rPr>
              <a:t>if we are successful?</a:t>
            </a:r>
            <a:endParaRPr lang="en-US" sz="4000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8B7DE-97BC-4843-BE5A-C215C7DEE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773" y="1735577"/>
            <a:ext cx="3858647" cy="414852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Updated plans are relevant to neighborhoods and city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Neighborhood Character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Adaptability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Social Connectivity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Core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 community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A6E52E-73B4-4CA1-9C13-BE8823DB8B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3AFFE1-8911-44D9-9D59-2A89DFF51DC9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DD91AF-D079-4C63-A5EF-2166A2B99233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2F8D5-8915-472A-960D-61CF51EE2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2334"/>
          <a:stretch/>
        </p:blipFill>
        <p:spPr>
          <a:xfrm>
            <a:off x="4305300" y="0"/>
            <a:ext cx="4838700" cy="6380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C5709-841E-47D6-8B23-A68207DD6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3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22F9F6-9283-46D4-9413-757027C154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3742"/>
          <a:stretch/>
        </p:blipFill>
        <p:spPr>
          <a:xfrm>
            <a:off x="1" y="52465"/>
            <a:ext cx="9144000" cy="637350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8E1919-8A98-4130-B00D-B4D30BEF82FF}"/>
              </a:ext>
            </a:extLst>
          </p:cNvPr>
          <p:cNvSpPr/>
          <p:nvPr/>
        </p:nvSpPr>
        <p:spPr>
          <a:xfrm>
            <a:off x="1" y="0"/>
            <a:ext cx="4571999" cy="6425967"/>
          </a:xfrm>
          <a:prstGeom prst="rect">
            <a:avLst/>
          </a:prstGeom>
          <a:solidFill>
            <a:srgbClr val="0080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28" y="413192"/>
            <a:ext cx="4389239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97" y="1965098"/>
            <a:ext cx="4187903" cy="4148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Report back to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Ask for direction for next steps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C8C2CF-18BA-43A3-BF33-AD6C0ABF270F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A540-107D-4523-899F-865338A90C74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B11FB8-FC89-4D8B-A0F8-D506AD1B81E9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3D1CD-9FDE-407A-A9B9-E08CF22DB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14FCE1-046F-4725-BEFE-BC74883CF7F1}"/>
              </a:ext>
            </a:extLst>
          </p:cNvPr>
          <p:cNvSpPr/>
          <p:nvPr/>
        </p:nvSpPr>
        <p:spPr>
          <a:xfrm>
            <a:off x="1524001" y="879772"/>
            <a:ext cx="7619999" cy="8324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CB58F-7105-4ACD-8452-6F62A452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465"/>
            <a:ext cx="7620000" cy="164592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Neighborhood Area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3531-40C2-4CCB-9951-C5189031E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240" y="1817557"/>
            <a:ext cx="8747759" cy="4148527"/>
          </a:xfrm>
        </p:spPr>
        <p:txBody>
          <a:bodyPr>
            <a:normAutofit/>
          </a:bodyPr>
          <a:lstStyle/>
          <a:p>
            <a:pPr algn="ctr">
              <a:spcBef>
                <a:spcPts val="1800"/>
              </a:spcBef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800"/>
              </a:spcBef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https://planning.bellevuewa.gov/cms/One.aspx?portalId=5588402&amp;pageId=13046246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7F249-8BF9-4222-A09B-C6E8DD728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8A5C1-5918-478B-A949-41D158E167E6}"/>
              </a:ext>
            </a:extLst>
          </p:cNvPr>
          <p:cNvGrpSpPr/>
          <p:nvPr/>
        </p:nvGrpSpPr>
        <p:grpSpPr>
          <a:xfrm>
            <a:off x="-18785" y="6412449"/>
            <a:ext cx="9167142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87A0A-0924-4681-82CE-3ABDDD3D2DC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496E18-4F3D-4E9B-A924-030CF19036F8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347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14FCE1-046F-4725-BEFE-BC74883CF7F1}"/>
              </a:ext>
            </a:extLst>
          </p:cNvPr>
          <p:cNvSpPr/>
          <p:nvPr/>
        </p:nvSpPr>
        <p:spPr>
          <a:xfrm>
            <a:off x="1524001" y="879772"/>
            <a:ext cx="7619999" cy="8324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CB58F-7105-4ACD-8452-6F62A452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465"/>
            <a:ext cx="7620000" cy="164592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Neighborhood Area Maps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3531-40C2-4CCB-9951-C5189031E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817557"/>
            <a:ext cx="7619999" cy="414852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What is one thing makes your neighborhood unique and distinctive?</a:t>
            </a: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What one thing do you like to do in </a:t>
            </a:r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your neighborhood?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What one emerging issue do you see in the future for your neighborhood?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7F249-8BF9-4222-A09B-C6E8DD728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8A5C1-5918-478B-A949-41D158E167E6}"/>
              </a:ext>
            </a:extLst>
          </p:cNvPr>
          <p:cNvGrpSpPr/>
          <p:nvPr/>
        </p:nvGrpSpPr>
        <p:grpSpPr>
          <a:xfrm>
            <a:off x="-18785" y="6412449"/>
            <a:ext cx="9167142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87A0A-0924-4681-82CE-3ABDDD3D2DC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496E18-4F3D-4E9B-A924-030CF19036F8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47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3F2A07-7B11-470A-877A-01BECB6D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15606" r="8940" b="1869"/>
          <a:stretch/>
        </p:blipFill>
        <p:spPr>
          <a:xfrm>
            <a:off x="-1" y="32816"/>
            <a:ext cx="9144001" cy="6347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5D0D44-D652-43A0-A38C-CA14B565E022}"/>
              </a:ext>
            </a:extLst>
          </p:cNvPr>
          <p:cNvSpPr/>
          <p:nvPr/>
        </p:nvSpPr>
        <p:spPr>
          <a:xfrm>
            <a:off x="0" y="4647685"/>
            <a:ext cx="9144000" cy="1737360"/>
          </a:xfrm>
          <a:prstGeom prst="rect">
            <a:avLst/>
          </a:prstGeom>
          <a:solidFill>
            <a:srgbClr val="00808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0F471-C2E9-408D-8260-B21017C737B6}"/>
              </a:ext>
            </a:extLst>
          </p:cNvPr>
          <p:cNvSpPr txBox="1">
            <a:spLocks/>
          </p:cNvSpPr>
          <p:nvPr/>
        </p:nvSpPr>
        <p:spPr>
          <a:xfrm>
            <a:off x="201335" y="4647684"/>
            <a:ext cx="8741328" cy="18288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2300" b="1" dirty="0">
                <a:solidFill>
                  <a:schemeClr val="bg1"/>
                </a:solidFill>
                <a:latin typeface="+mn-lt"/>
              </a:rPr>
              <a:t>Initiating Neighborhood Area Planning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6200" b="1" dirty="0">
                <a:solidFill>
                  <a:schemeClr val="bg1"/>
                </a:solidFill>
                <a:latin typeface="+mn-lt"/>
              </a:rPr>
              <a:t>June 12, 2018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br>
              <a:rPr lang="en-US" sz="7400" b="1" dirty="0">
                <a:solidFill>
                  <a:schemeClr val="bg1"/>
                </a:solidFill>
                <a:latin typeface="+mn-lt"/>
              </a:rPr>
            </a:br>
            <a:r>
              <a:rPr lang="en-US" sz="7400" b="1" dirty="0">
                <a:solidFill>
                  <a:schemeClr val="bg1"/>
                </a:solidFill>
                <a:latin typeface="+mn-lt"/>
              </a:rPr>
              <a:t>Terry Cullen, Deborah Munkberg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7C900E-5F7F-4BC0-A086-B826114868B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CADDEE-BCCD-4A6A-93E6-847EB4B2796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C95C2-4FE6-4AB9-BCAC-DF30B7C18BD2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8D477-B868-44D4-9939-057E0375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8113"/>
            <a:ext cx="2057400" cy="365125"/>
          </a:xfrm>
        </p:spPr>
        <p:txBody>
          <a:bodyPr/>
          <a:lstStyle/>
          <a:p>
            <a:fld id="{17BACF22-AF52-4DF7-B9ED-78BD8B66998B}" type="slidenum">
              <a:rPr lang="en-US" smtClean="0">
                <a:solidFill>
                  <a:srgbClr val="008080"/>
                </a:solidFill>
              </a:rPr>
              <a:t>4</a:t>
            </a:fld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4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4E8D-E7FD-48DA-BF62-13DA4AA4D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1" b="1"/>
          <a:stretch/>
        </p:blipFill>
        <p:spPr>
          <a:xfrm>
            <a:off x="0" y="0"/>
            <a:ext cx="9144000" cy="64650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D33FC0-1F87-49B6-9ED7-85412AFA1D79}"/>
              </a:ext>
            </a:extLst>
          </p:cNvPr>
          <p:cNvSpPr/>
          <p:nvPr/>
        </p:nvSpPr>
        <p:spPr>
          <a:xfrm>
            <a:off x="1459684" y="0"/>
            <a:ext cx="6216243" cy="6465095"/>
          </a:xfrm>
          <a:prstGeom prst="rect">
            <a:avLst/>
          </a:prstGeom>
          <a:solidFill>
            <a:srgbClr val="00808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organic, fun and informative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0E5030-D0BC-4B2F-944E-44356F9A5039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0D68C-BCF2-4FD3-B1DB-DD289748C631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4B556B-501A-4FE2-B28C-82C4566DCAC5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37B6A-2BAF-487F-9A1A-48E7D8C15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95D87-8341-4134-8310-64FE03F3D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1880" r="9172"/>
          <a:stretch/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6F2AF-B843-46C2-87B9-F875E0F2AF6A}"/>
              </a:ext>
            </a:extLst>
          </p:cNvPr>
          <p:cNvSpPr/>
          <p:nvPr/>
        </p:nvSpPr>
        <p:spPr>
          <a:xfrm>
            <a:off x="1342797" y="1"/>
            <a:ext cx="6216243" cy="6476238"/>
          </a:xfrm>
          <a:prstGeom prst="rect">
            <a:avLst/>
          </a:prstGeom>
          <a:solidFill>
            <a:srgbClr val="0080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58F95-90AB-468D-A5BE-2CB8FD05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008080"/>
                </a:solidFill>
                <a:latin typeface="Lucida Sans Typewriter" panose="020B0509030504030204" pitchFamily="49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790700"/>
            <a:ext cx="6035040" cy="219456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depend on a collaborative relationship between the city and residents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A38435-2D65-45DC-9B74-AE77F2EAB7AA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3A2A18-F7EE-47E4-9C63-374C5946C463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EFF73F-4215-4458-891E-10A9B593AE7D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AFC35-0EE6-45AC-BCA0-F6F40BFB85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DEBC-54F6-439A-B41D-B2160989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6" y="97705"/>
            <a:ext cx="4389239" cy="118027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Neighborhood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E1FC3-8771-40BB-B1BD-4E0BCC0A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81" y="1475882"/>
            <a:ext cx="4452358" cy="414852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Grass roots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Neighborhood associations, community groups, faith networks, business,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person, In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Neighborhood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Trained citizen facilitators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Emphasis on participatory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Online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surveys, forums, maps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07D738-1C2D-495C-B35C-7509D011FB20}"/>
              </a:ext>
            </a:extLst>
          </p:cNvPr>
          <p:cNvGrpSpPr/>
          <p:nvPr/>
        </p:nvGrpSpPr>
        <p:grpSpPr>
          <a:xfrm>
            <a:off x="-18785" y="6412449"/>
            <a:ext cx="9167142" cy="477662"/>
            <a:chOff x="0" y="6401324"/>
            <a:chExt cx="9144000" cy="4776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29C97D-DF01-48A5-B23F-8E2466937E5A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C815A-7AF1-4456-8003-DEF3E842A876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C95633-F310-499E-80ED-1CAC40435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6" b="26035"/>
          <a:stretch/>
        </p:blipFill>
        <p:spPr>
          <a:xfrm>
            <a:off x="4554358" y="3185626"/>
            <a:ext cx="4570857" cy="3042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1D96-25FA-41CE-9C32-B780EF90D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58" y="4756"/>
            <a:ext cx="4583380" cy="306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79AE7-E429-4B04-98A6-DE869DBF5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t="4863"/>
          <a:stretch/>
        </p:blipFill>
        <p:spPr>
          <a:xfrm>
            <a:off x="4554358" y="3042078"/>
            <a:ext cx="4593999" cy="33298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80717-BE15-42E4-968D-3BCCC81505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D214EE-F522-4306-8C7D-16F58E19F087}"/>
              </a:ext>
            </a:extLst>
          </p:cNvPr>
          <p:cNvGrpSpPr/>
          <p:nvPr/>
        </p:nvGrpSpPr>
        <p:grpSpPr>
          <a:xfrm>
            <a:off x="0" y="6072188"/>
            <a:ext cx="9144000" cy="449706"/>
            <a:chOff x="0" y="6429280"/>
            <a:chExt cx="9144000" cy="4497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AD7560-C395-4A94-A4A2-E5F6B73E65A1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DDDA3-7387-4285-97D2-3BDC711F18E0}"/>
                </a:ext>
              </a:extLst>
            </p:cNvPr>
            <p:cNvSpPr/>
            <p:nvPr userDrawn="1"/>
          </p:nvSpPr>
          <p:spPr>
            <a:xfrm>
              <a:off x="0" y="6429280"/>
              <a:ext cx="9144000" cy="91440"/>
            </a:xfrm>
            <a:prstGeom prst="rect">
              <a:avLst/>
            </a:prstGeom>
            <a:solidFill>
              <a:srgbClr val="DC143C"/>
            </a:solidFill>
            <a:ln>
              <a:solidFill>
                <a:srgbClr val="DC1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27CA-4781-41E7-9D1E-3342BDFE0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3120" r="4064" b="-5075"/>
          <a:stretch/>
        </p:blipFill>
        <p:spPr>
          <a:xfrm>
            <a:off x="0" y="0"/>
            <a:ext cx="9144000" cy="674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B4B2A1-C416-4778-BC71-C2330C804023}"/>
              </a:ext>
            </a:extLst>
          </p:cNvPr>
          <p:cNvSpPr/>
          <p:nvPr/>
        </p:nvSpPr>
        <p:spPr>
          <a:xfrm>
            <a:off x="1030795" y="0"/>
            <a:ext cx="7245729" cy="6660859"/>
          </a:xfrm>
          <a:prstGeom prst="rect">
            <a:avLst/>
          </a:prstGeom>
          <a:solidFill>
            <a:srgbClr val="00808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77271-33B6-472C-BF70-44ED0071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0795" y="1874068"/>
            <a:ext cx="7245730" cy="219618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Neighborhood plans: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will be strategic and future-focused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4088F4-4D0B-4C36-9CFC-ABDE628E1224}"/>
              </a:ext>
            </a:extLst>
          </p:cNvPr>
          <p:cNvGrpSpPr/>
          <p:nvPr/>
        </p:nvGrpSpPr>
        <p:grpSpPr>
          <a:xfrm>
            <a:off x="0" y="6358855"/>
            <a:ext cx="9144000" cy="499145"/>
            <a:chOff x="0" y="6401324"/>
            <a:chExt cx="9144000" cy="477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B4016C-188B-4949-967B-253D00FD6147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CCD578-A7AA-4699-826E-212FA5920C8F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510EE9-CA85-40FD-8468-4FAB2EDF6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2A2C-B0BA-4D95-AFDE-48016D57D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21" y="217357"/>
            <a:ext cx="4389240" cy="16459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What will be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in the plans?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1D0C9-270B-498B-9724-3E893D3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121" y="2175860"/>
            <a:ext cx="4389238" cy="414852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Community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Opportunities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Relationship to Comprehensive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Vision and strategies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B398DB-441D-407B-AF00-10B70895BCA6}"/>
              </a:ext>
            </a:extLst>
          </p:cNvPr>
          <p:cNvGrpSpPr/>
          <p:nvPr/>
        </p:nvGrpSpPr>
        <p:grpSpPr>
          <a:xfrm>
            <a:off x="0" y="6380338"/>
            <a:ext cx="9144000" cy="477662"/>
            <a:chOff x="0" y="6401324"/>
            <a:chExt cx="9144000" cy="477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EC7290-D393-4714-9D91-1A8DEF7628CC}"/>
                </a:ext>
              </a:extLst>
            </p:cNvPr>
            <p:cNvSpPr/>
            <p:nvPr userDrawn="1"/>
          </p:nvSpPr>
          <p:spPr>
            <a:xfrm>
              <a:off x="0" y="6513226"/>
              <a:ext cx="9144000" cy="365760"/>
            </a:xfrm>
            <a:prstGeom prst="rect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40AEAC-CD34-4030-B29F-519688AF15C6}"/>
                </a:ext>
              </a:extLst>
            </p:cNvPr>
            <p:cNvSpPr/>
            <p:nvPr userDrawn="1"/>
          </p:nvSpPr>
          <p:spPr>
            <a:xfrm>
              <a:off x="0" y="6401324"/>
              <a:ext cx="9144000" cy="1119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C5CBDB5-A2A9-4FAF-95A8-C3074FE9B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21" y="1359017"/>
            <a:ext cx="4386247" cy="2934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A5CE2C-65A1-4F65-A2A7-5F08023D01B1}"/>
              </a:ext>
            </a:extLst>
          </p:cNvPr>
          <p:cNvSpPr/>
          <p:nvPr/>
        </p:nvSpPr>
        <p:spPr>
          <a:xfrm>
            <a:off x="4328719" y="0"/>
            <a:ext cx="4815281" cy="6400800"/>
          </a:xfrm>
          <a:prstGeom prst="rect">
            <a:avLst/>
          </a:prstGeom>
          <a:solidFill>
            <a:srgbClr val="00808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8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6244B-4ECB-42F6-A3BE-FE790490F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BACF22-AF52-4DF7-B9ED-78BD8B66998B}" type="slidenum">
              <a:rPr lang="en-US" b="1" smtClean="0">
                <a:solidFill>
                  <a:schemeClr val="bg1"/>
                </a:solidFill>
              </a:rPr>
              <a:t>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7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_NAP_0612_1</Template>
  <TotalTime>1</TotalTime>
  <Words>1352</Words>
  <Application>Microsoft Office PowerPoint</Application>
  <PresentationFormat>On-screen Show (4:3)</PresentationFormat>
  <Paragraphs>234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Lucida Sans Typewriter</vt:lpstr>
      <vt:lpstr>Symbol</vt:lpstr>
      <vt:lpstr>Times New Roman</vt:lpstr>
      <vt:lpstr>Wingdings 3</vt:lpstr>
      <vt:lpstr>Office Theme</vt:lpstr>
      <vt:lpstr>PowerPoint Presentation</vt:lpstr>
      <vt:lpstr>Tonight’s Agenda</vt:lpstr>
      <vt:lpstr>Neighborhood Area Maps</vt:lpstr>
      <vt:lpstr>PowerPoint Presentation</vt:lpstr>
      <vt:lpstr>PowerPoint Presentation</vt:lpstr>
      <vt:lpstr> </vt:lpstr>
      <vt:lpstr>Neighborhood Engagement</vt:lpstr>
      <vt:lpstr>PowerPoint Presentation</vt:lpstr>
      <vt:lpstr>What will be  in the plans?</vt:lpstr>
      <vt:lpstr>Community Profile</vt:lpstr>
      <vt:lpstr>Opportunities Map</vt:lpstr>
      <vt:lpstr>Relationship to Comprehensive Plan</vt:lpstr>
      <vt:lpstr>Vision and Strategies</vt:lpstr>
      <vt:lpstr>PowerPoint Presentation</vt:lpstr>
      <vt:lpstr>Work Program</vt:lpstr>
      <vt:lpstr>PowerPoint Presentation</vt:lpstr>
      <vt:lpstr>Neighborhoods Element</vt:lpstr>
      <vt:lpstr>PowerPoint Presentation</vt:lpstr>
      <vt:lpstr>Outcomes</vt:lpstr>
      <vt:lpstr>How will we  know  if we are successful?</vt:lpstr>
      <vt:lpstr>Next steps</vt:lpstr>
      <vt:lpstr>Neighborhood Area 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Heilman, Mark</dc:creator>
  <cp:lastModifiedBy>Heilman, Mark</cp:lastModifiedBy>
  <cp:revision>1</cp:revision>
  <cp:lastPrinted>2018-06-12T23:25:30Z</cp:lastPrinted>
  <dcterms:created xsi:type="dcterms:W3CDTF">2018-07-11T20:46:56Z</dcterms:created>
  <dcterms:modified xsi:type="dcterms:W3CDTF">2018-07-11T20:48:30Z</dcterms:modified>
</cp:coreProperties>
</file>